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charts/chart24.xml" ContentType="application/vnd.openxmlformats-officedocument.drawingml.char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charts/chart7.xml" ContentType="application/vnd.openxmlformats-officedocument.drawingml.chart+xml"/>
  <Override PartName="/ppt/drawings/drawing13.xml" ContentType="application/vnd.openxmlformats-officedocument.drawingml.chartshapes+xml"/>
  <Override PartName="/ppt/charts/chart20.xml" ContentType="application/vnd.openxmlformats-officedocument.drawingml.chart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charts/chart3.xml" ContentType="application/vnd.openxmlformats-officedocument.drawingml.chart+xml"/>
  <Override PartName="/ppt/drawings/drawing7.xml" ContentType="application/vnd.openxmlformats-officedocument.drawingml.chartshap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rawings/drawing5.xml" ContentType="application/vnd.openxmlformats-officedocument.drawingml.chartshapes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rawings/drawing3.xml" ContentType="application/vnd.openxmlformats-officedocument.drawingml.chartshapes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charts/chart18.xml" ContentType="application/vnd.openxmlformats-officedocument.drawingml.char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charts/chart16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14.xml" ContentType="application/vnd.openxmlformats-officedocument.drawingml.chart+xml"/>
  <Override PartName="/ppt/charts/chart23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charts/chart21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drawings/drawing14.xml" ContentType="application/vnd.openxmlformats-officedocument.drawingml.chartshapes+xml"/>
  <Override PartName="/ppt/charts/chart4.xml" ContentType="application/vnd.openxmlformats-officedocument.drawingml.chart+xml"/>
  <Override PartName="/ppt/drawings/drawing8.xml" ContentType="application/vnd.openxmlformats-officedocument.drawingml.chartshapes+xml"/>
  <Override PartName="/ppt/drawings/drawing12.xml" ContentType="application/vnd.openxmlformats-officedocument.drawingml.chartshapes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drawings/drawing6.xml" ContentType="application/vnd.openxmlformats-officedocument.drawingml.chartshapes+xml"/>
  <Override PartName="/ppt/drawings/drawing10.xml" ContentType="application/vnd.openxmlformats-officedocument.drawingml.chartshape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rawings/drawing4.xml" ContentType="application/vnd.openxmlformats-officedocument.drawingml.chartshape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charts/chart19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charts/chart15.xml" ContentType="application/vnd.openxmlformats-officedocument.drawingml.char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22.xml" ContentType="application/vnd.openxmlformats-officedocument.drawingml.chart+xml"/>
  <Override PartName="/ppt/drawings/drawing15.xml" ContentType="application/vnd.openxmlformats-officedocument.drawingml.chartshapes+xml"/>
  <Override PartName="/ppt/drawings/drawing9.xml" ContentType="application/vnd.openxmlformats-officedocument.drawingml.chartshapes+xml"/>
  <Override PartName="/ppt/charts/chart5.xml" ContentType="application/vnd.openxmlformats-officedocument.drawingml.chart+xml"/>
  <Override PartName="/ppt/drawings/drawing11.xml" ContentType="application/vnd.openxmlformats-officedocument.drawingml.chartshap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58"/>
  </p:notesMasterIdLst>
  <p:handoutMasterIdLst>
    <p:handoutMasterId r:id="rId59"/>
  </p:handoutMasterIdLst>
  <p:sldIdLst>
    <p:sldId id="265" r:id="rId2"/>
    <p:sldId id="273" r:id="rId3"/>
    <p:sldId id="392" r:id="rId4"/>
    <p:sldId id="887" r:id="rId5"/>
    <p:sldId id="889" r:id="rId6"/>
    <p:sldId id="890" r:id="rId7"/>
    <p:sldId id="891" r:id="rId8"/>
    <p:sldId id="893" r:id="rId9"/>
    <p:sldId id="894" r:id="rId10"/>
    <p:sldId id="895" r:id="rId11"/>
    <p:sldId id="896" r:id="rId12"/>
    <p:sldId id="884" r:id="rId13"/>
    <p:sldId id="799" r:id="rId14"/>
    <p:sldId id="393" r:id="rId15"/>
    <p:sldId id="850" r:id="rId16"/>
    <p:sldId id="738" r:id="rId17"/>
    <p:sldId id="812" r:id="rId18"/>
    <p:sldId id="853" r:id="rId19"/>
    <p:sldId id="814" r:id="rId20"/>
    <p:sldId id="832" r:id="rId21"/>
    <p:sldId id="808" r:id="rId22"/>
    <p:sldId id="830" r:id="rId23"/>
    <p:sldId id="811" r:id="rId24"/>
    <p:sldId id="828" r:id="rId25"/>
    <p:sldId id="834" r:id="rId26"/>
    <p:sldId id="861" r:id="rId27"/>
    <p:sldId id="842" r:id="rId28"/>
    <p:sldId id="846" r:id="rId29"/>
    <p:sldId id="882" r:id="rId30"/>
    <p:sldId id="750" r:id="rId31"/>
    <p:sldId id="914" r:id="rId32"/>
    <p:sldId id="917" r:id="rId33"/>
    <p:sldId id="918" r:id="rId34"/>
    <p:sldId id="920" r:id="rId35"/>
    <p:sldId id="912" r:id="rId36"/>
    <p:sldId id="908" r:id="rId37"/>
    <p:sldId id="713" r:id="rId38"/>
    <p:sldId id="651" r:id="rId39"/>
    <p:sldId id="685" r:id="rId40"/>
    <p:sldId id="867" r:id="rId41"/>
    <p:sldId id="869" r:id="rId42"/>
    <p:sldId id="652" r:id="rId43"/>
    <p:sldId id="655" r:id="rId44"/>
    <p:sldId id="686" r:id="rId45"/>
    <p:sldId id="769" r:id="rId46"/>
    <p:sldId id="772" r:id="rId47"/>
    <p:sldId id="871" r:id="rId48"/>
    <p:sldId id="928" r:id="rId49"/>
    <p:sldId id="929" r:id="rId50"/>
    <p:sldId id="930" r:id="rId51"/>
    <p:sldId id="602" r:id="rId52"/>
    <p:sldId id="700" r:id="rId53"/>
    <p:sldId id="411" r:id="rId54"/>
    <p:sldId id="886" r:id="rId55"/>
    <p:sldId id="730" r:id="rId56"/>
    <p:sldId id="719" r:id="rId57"/>
  </p:sldIdLst>
  <p:sldSz cx="9144000" cy="6858000" type="screen4x3"/>
  <p:notesSz cx="6858000" cy="9947275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1587A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ลักษณะสีปานกลาง 4 - เน้น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0A15C55-8517-42AA-B614-E9B94910E393}" styleName="ลักษณะสีปานกลาง 2 - เน้น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ลักษณะสีปานกลาง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ลักษณะสีปานกลาง 2 - เน้น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328" autoAdjust="0"/>
    <p:restoredTop sz="75143" autoAdjust="0"/>
  </p:normalViewPr>
  <p:slideViewPr>
    <p:cSldViewPr>
      <p:cViewPr>
        <p:scale>
          <a:sx n="80" d="100"/>
          <a:sy n="80" d="100"/>
        </p:scale>
        <p:origin x="-2562" y="-8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90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___Microsoft_Office_Excel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0.xml"/><Relationship Id="rId1" Type="http://schemas.openxmlformats.org/officeDocument/2006/relationships/package" Target="../embeddings/________Microsoft_Office_Excel10.xlsx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1.xml"/><Relationship Id="rId1" Type="http://schemas.openxmlformats.org/officeDocument/2006/relationships/package" Target="../embeddings/________Microsoft_Office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Office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Office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Office_Excel14.xlsx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2.xml"/><Relationship Id="rId1" Type="http://schemas.openxmlformats.org/officeDocument/2006/relationships/package" Target="../embeddings/________Microsoft_Office_Excel15.xlsx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3.xml"/><Relationship Id="rId1" Type="http://schemas.openxmlformats.org/officeDocument/2006/relationships/package" Target="../embeddings/________Microsoft_Office_Excel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Office_Excel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Office_Excel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Office_Excel19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___Microsoft_Office_Excel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Office_Excel20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Office_Excel21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Office_Excel22.xlsx"/></Relationships>
</file>

<file path=ppt/charts/_rels/chart2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4.xml"/><Relationship Id="rId1" Type="http://schemas.openxmlformats.org/officeDocument/2006/relationships/package" Target="../embeddings/________Microsoft_Office_Excel23.xlsx"/></Relationships>
</file>

<file path=ppt/charts/_rels/chart2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5.xml"/><Relationship Id="rId1" Type="http://schemas.openxmlformats.org/officeDocument/2006/relationships/package" Target="../embeddings/________Microsoft_Office_Excel24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___Microsoft_Office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___Microsoft_Office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___Microsoft_Office_Excel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___Microsoft_Office_Excel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________Microsoft_Office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________Microsoft_Office_Excel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package" Target="../embeddings/___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h-TH"/>
  <c:chart>
    <c:plotArea>
      <c:layout>
        <c:manualLayout>
          <c:layoutTarget val="inner"/>
          <c:xMode val="edge"/>
          <c:yMode val="edge"/>
          <c:x val="9.7155600239529724E-2"/>
          <c:y val="3.3031250000000151E-2"/>
          <c:w val="0.66456698476618059"/>
          <c:h val="0.80014074803149604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2556</c:v>
                </c:pt>
              </c:strCache>
            </c:strRef>
          </c:tx>
          <c:dLbls>
            <c:showVal val="1"/>
          </c:dLbls>
          <c:cat>
            <c:strRef>
              <c:f>Sheet1!$A$2:$A$6</c:f>
              <c:strCache>
                <c:ptCount val="5"/>
                <c:pt idx="0">
                  <c:v>ER</c:v>
                </c:pt>
                <c:pt idx="1">
                  <c:v>OPD</c:v>
                </c:pt>
                <c:pt idx="2">
                  <c:v>IPD</c:v>
                </c:pt>
                <c:pt idx="3">
                  <c:v>LR</c:v>
                </c:pt>
                <c:pt idx="4">
                  <c:v>ทันตกรรม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17</c:v>
                </c:pt>
                <c:pt idx="1">
                  <c:v>48</c:v>
                </c:pt>
                <c:pt idx="2">
                  <c:v>31</c:v>
                </c:pt>
                <c:pt idx="3">
                  <c:v>9</c:v>
                </c:pt>
                <c:pt idx="4">
                  <c:v>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2557</c:v>
                </c:pt>
              </c:strCache>
            </c:strRef>
          </c:tx>
          <c:dLbls>
            <c:showVal val="1"/>
          </c:dLbls>
          <c:cat>
            <c:strRef>
              <c:f>Sheet1!$A$2:$A$6</c:f>
              <c:strCache>
                <c:ptCount val="5"/>
                <c:pt idx="0">
                  <c:v>ER</c:v>
                </c:pt>
                <c:pt idx="1">
                  <c:v>OPD</c:v>
                </c:pt>
                <c:pt idx="2">
                  <c:v>IPD</c:v>
                </c:pt>
                <c:pt idx="3">
                  <c:v>LR</c:v>
                </c:pt>
                <c:pt idx="4">
                  <c:v>ทันตกรรม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19</c:v>
                </c:pt>
                <c:pt idx="1">
                  <c:v>46</c:v>
                </c:pt>
                <c:pt idx="2">
                  <c:v>27</c:v>
                </c:pt>
                <c:pt idx="3">
                  <c:v>6</c:v>
                </c:pt>
                <c:pt idx="4">
                  <c:v>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2558</c:v>
                </c:pt>
              </c:strCache>
            </c:strRef>
          </c:tx>
          <c:dLbls>
            <c:showVal val="1"/>
          </c:dLbls>
          <c:cat>
            <c:strRef>
              <c:f>Sheet1!$A$2:$A$6</c:f>
              <c:strCache>
                <c:ptCount val="5"/>
                <c:pt idx="0">
                  <c:v>ER</c:v>
                </c:pt>
                <c:pt idx="1">
                  <c:v>OPD</c:v>
                </c:pt>
                <c:pt idx="2">
                  <c:v>IPD</c:v>
                </c:pt>
                <c:pt idx="3">
                  <c:v>LR</c:v>
                </c:pt>
                <c:pt idx="4">
                  <c:v>ทันตกรรม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17</c:v>
                </c:pt>
                <c:pt idx="1">
                  <c:v>20</c:v>
                </c:pt>
                <c:pt idx="2">
                  <c:v>26</c:v>
                </c:pt>
                <c:pt idx="3">
                  <c:v>8</c:v>
                </c:pt>
                <c:pt idx="4">
                  <c:v>3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 ตค 58 กย 2559</c:v>
                </c:pt>
              </c:strCache>
            </c:strRef>
          </c:tx>
          <c:dLbls>
            <c:showVal val="1"/>
          </c:dLbls>
          <c:cat>
            <c:strRef>
              <c:f>Sheet1!$A$2:$A$6</c:f>
              <c:strCache>
                <c:ptCount val="5"/>
                <c:pt idx="0">
                  <c:v>ER</c:v>
                </c:pt>
                <c:pt idx="1">
                  <c:v>OPD</c:v>
                </c:pt>
                <c:pt idx="2">
                  <c:v>IPD</c:v>
                </c:pt>
                <c:pt idx="3">
                  <c:v>LR</c:v>
                </c:pt>
                <c:pt idx="4">
                  <c:v>ทันตกรรม</c:v>
                </c:pt>
              </c:strCache>
            </c:strRef>
          </c:cat>
          <c:val>
            <c:numRef>
              <c:f>Sheet1!$E$2:$E$6</c:f>
              <c:numCache>
                <c:formatCode>General</c:formatCode>
                <c:ptCount val="5"/>
                <c:pt idx="0">
                  <c:v>24</c:v>
                </c:pt>
                <c:pt idx="1">
                  <c:v>24</c:v>
                </c:pt>
                <c:pt idx="2">
                  <c:v>23</c:v>
                </c:pt>
                <c:pt idx="3">
                  <c:v>5</c:v>
                </c:pt>
                <c:pt idx="4">
                  <c:v>0</c:v>
                </c:pt>
              </c:numCache>
            </c:numRef>
          </c:val>
        </c:ser>
        <c:axId val="134527232"/>
        <c:axId val="134225920"/>
      </c:barChart>
      <c:catAx>
        <c:axId val="134527232"/>
        <c:scaling>
          <c:orientation val="minMax"/>
        </c:scaling>
        <c:axPos val="b"/>
        <c:tickLblPos val="nextTo"/>
        <c:crossAx val="134225920"/>
        <c:crosses val="autoZero"/>
        <c:auto val="1"/>
        <c:lblAlgn val="ctr"/>
        <c:lblOffset val="100"/>
      </c:catAx>
      <c:valAx>
        <c:axId val="134225920"/>
        <c:scaling>
          <c:orientation val="minMax"/>
        </c:scaling>
        <c:axPos val="l"/>
        <c:majorGridlines/>
        <c:numFmt formatCode="General" sourceLinked="1"/>
        <c:tickLblPos val="nextTo"/>
        <c:crossAx val="13452723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4497687007874325"/>
          <c:y val="0.65669586614173781"/>
          <c:w val="0.25502312992125986"/>
          <c:h val="0.3366082677165369"/>
        </c:manualLayout>
      </c:layout>
    </c:legend>
    <c:plotVisOnly val="1"/>
    <c:dispBlanksAs val="gap"/>
  </c:chart>
  <c:txPr>
    <a:bodyPr/>
    <a:lstStyle/>
    <a:p>
      <a:pPr>
        <a:defRPr sz="2000">
          <a:solidFill>
            <a:schemeClr val="tx1"/>
          </a:solidFill>
          <a:latin typeface="BrowalliaUPC" pitchFamily="34" charset="-34"/>
          <a:cs typeface="BrowalliaUPC" pitchFamily="34" charset="-34"/>
        </a:defRPr>
      </a:pPr>
      <a:endParaRPr lang="th-TH"/>
    </a:p>
  </c:txPr>
  <c:externalData r:id="rId1"/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chart>
    <c:plotArea>
      <c:layout>
        <c:manualLayout>
          <c:layoutTarget val="inner"/>
          <c:xMode val="edge"/>
          <c:yMode val="edge"/>
          <c:x val="6.4317671329360407E-2"/>
          <c:y val="3.7653418815174457E-2"/>
          <c:w val="0.66270706963068904"/>
          <c:h val="0.84656022205054404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ร้อยละผู้ป่วย strokeมารพ.ภายใน3 ชั่วโมง</c:v>
                </c:pt>
              </c:strCache>
            </c:strRef>
          </c:tx>
          <c:spPr>
            <a:ln w="57150"/>
          </c:spPr>
          <c:marker>
            <c:spPr>
              <a:ln w="57150"/>
            </c:spPr>
          </c:marker>
          <c:dLbls>
            <c:spPr>
              <a:solidFill>
                <a:schemeClr val="accent2">
                  <a:lumMod val="20000"/>
                  <a:lumOff val="80000"/>
                </a:schemeClr>
              </a:solidFill>
            </c:spPr>
            <c:showVal val="1"/>
          </c:dLbls>
          <c:cat>
            <c:strRef>
              <c:f>Sheet1!$A$2:$A$6</c:f>
              <c:strCache>
                <c:ptCount val="5"/>
                <c:pt idx="0">
                  <c:v>2555</c:v>
                </c:pt>
                <c:pt idx="1">
                  <c:v>2556</c:v>
                </c:pt>
                <c:pt idx="2">
                  <c:v>2557</c:v>
                </c:pt>
                <c:pt idx="3">
                  <c:v>2558</c:v>
                </c:pt>
                <c:pt idx="4">
                  <c:v>  กย 2559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58</c:v>
                </c:pt>
                <c:pt idx="1">
                  <c:v>38.879999999999995</c:v>
                </c:pt>
                <c:pt idx="2">
                  <c:v>51.720000000000013</c:v>
                </c:pt>
                <c:pt idx="3">
                  <c:v>63.63</c:v>
                </c:pt>
                <c:pt idx="4">
                  <c:v>78.569999999999993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เป้าหมายร้อยละ80</c:v>
                </c:pt>
              </c:strCache>
            </c:strRef>
          </c:tx>
          <c:spPr>
            <a:ln w="38100"/>
          </c:spPr>
          <c:marker>
            <c:spPr>
              <a:ln w="38100"/>
            </c:spPr>
          </c:marker>
          <c:dLbls>
            <c:dLbl>
              <c:idx val="4"/>
              <c:layout>
                <c:manualLayout>
                  <c:x val="-3.7171457004039211E-2"/>
                  <c:y val="-5.6139957946603834E-2"/>
                </c:manualLayout>
              </c:layout>
              <c:showVal val="1"/>
            </c:dLbl>
            <c:showVal val="1"/>
          </c:dLbls>
          <c:cat>
            <c:strRef>
              <c:f>Sheet1!$A$2:$A$6</c:f>
              <c:strCache>
                <c:ptCount val="5"/>
                <c:pt idx="0">
                  <c:v>2555</c:v>
                </c:pt>
                <c:pt idx="1">
                  <c:v>2556</c:v>
                </c:pt>
                <c:pt idx="2">
                  <c:v>2557</c:v>
                </c:pt>
                <c:pt idx="3">
                  <c:v>2558</c:v>
                </c:pt>
                <c:pt idx="4">
                  <c:v>  กย 2559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80</c:v>
                </c:pt>
                <c:pt idx="1">
                  <c:v>80</c:v>
                </c:pt>
                <c:pt idx="2">
                  <c:v>80</c:v>
                </c:pt>
                <c:pt idx="3">
                  <c:v>80</c:v>
                </c:pt>
                <c:pt idx="4">
                  <c:v>80</c:v>
                </c:pt>
              </c:numCache>
            </c:numRef>
          </c:val>
        </c:ser>
        <c:marker val="1"/>
        <c:axId val="140819456"/>
        <c:axId val="140825344"/>
      </c:lineChart>
      <c:catAx>
        <c:axId val="140819456"/>
        <c:scaling>
          <c:orientation val="minMax"/>
        </c:scaling>
        <c:axPos val="b"/>
        <c:numFmt formatCode="General" sourceLinked="1"/>
        <c:tickLblPos val="nextTo"/>
        <c:crossAx val="140825344"/>
        <c:crosses val="autoZero"/>
        <c:auto val="1"/>
        <c:lblAlgn val="ctr"/>
        <c:lblOffset val="100"/>
      </c:catAx>
      <c:valAx>
        <c:axId val="140825344"/>
        <c:scaling>
          <c:orientation val="minMax"/>
        </c:scaling>
        <c:axPos val="l"/>
        <c:majorGridlines/>
        <c:numFmt formatCode="General" sourceLinked="1"/>
        <c:tickLblPos val="nextTo"/>
        <c:crossAx val="14081945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6210369322158944"/>
          <c:y val="0.59688415865947864"/>
          <c:w val="0.2375538610721567"/>
          <c:h val="0.4031159058101878"/>
        </c:manualLayout>
      </c:layout>
      <c:spPr>
        <a:noFill/>
        <a:ln w="9525" cap="flat" cmpd="sng" algn="ctr">
          <a:noFill/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c:spPr>
      <c:txPr>
        <a:bodyPr/>
        <a:lstStyle/>
        <a:p>
          <a:pPr>
            <a:defRPr>
              <a:solidFill>
                <a:schemeClr val="dk1"/>
              </a:solidFill>
              <a:latin typeface="BrowalliaUPC" pitchFamily="34" charset="-34"/>
              <a:ea typeface="+mn-ea"/>
              <a:cs typeface="BrowalliaUPC" pitchFamily="34" charset="-34"/>
            </a:defRPr>
          </a:pPr>
          <a:endParaRPr lang="th-TH"/>
        </a:p>
      </c:txPr>
    </c:legend>
    <c:plotVisOnly val="1"/>
    <c:dispBlanksAs val="gap"/>
  </c:chart>
  <c:txPr>
    <a:bodyPr/>
    <a:lstStyle/>
    <a:p>
      <a:pPr>
        <a:defRPr sz="2000">
          <a:solidFill>
            <a:schemeClr val="tx1"/>
          </a:solidFill>
          <a:latin typeface="Browallia New" pitchFamily="34" charset="-34"/>
          <a:cs typeface="Browallia New" pitchFamily="34" charset="-34"/>
        </a:defRPr>
      </a:pPr>
      <a:endParaRPr lang="th-TH"/>
    </a:p>
  </c:txPr>
  <c:externalData r:id="rId1"/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h-TH"/>
  <c:chart>
    <c:plotArea>
      <c:layout>
        <c:manualLayout>
          <c:layoutTarget val="inner"/>
          <c:xMode val="edge"/>
          <c:yMode val="edge"/>
          <c:x val="5.5635459857616934E-2"/>
          <c:y val="3.9475349253898485E-2"/>
          <c:w val="0.58790591043851903"/>
          <c:h val="0.8391357540804617"/>
        </c:manualLayout>
      </c:layout>
      <c:lineChart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อัตราผู้ป่วย Head injury มาโรงพยาบาลด้วยระบบ EMS</c:v>
                </c:pt>
              </c:strCache>
            </c:strRef>
          </c:tx>
          <c:spPr>
            <a:ln w="38100"/>
          </c:spPr>
          <c:marker>
            <c:spPr>
              <a:ln w="38100"/>
            </c:spPr>
          </c:marker>
          <c:dLbls>
            <c:spPr>
              <a:solidFill>
                <a:schemeClr val="accent2">
                  <a:lumMod val="20000"/>
                  <a:lumOff val="80000"/>
                </a:schemeClr>
              </a:solidFill>
            </c:spPr>
            <c:showVal val="1"/>
          </c:dLbls>
          <c:cat>
            <c:strRef>
              <c:f>Sheet1!$A$2:$A$7</c:f>
              <c:strCache>
                <c:ptCount val="6"/>
                <c:pt idx="0">
                  <c:v>2554</c:v>
                </c:pt>
                <c:pt idx="1">
                  <c:v>2555</c:v>
                </c:pt>
                <c:pt idx="2">
                  <c:v>2556</c:v>
                </c:pt>
                <c:pt idx="3">
                  <c:v>2557</c:v>
                </c:pt>
                <c:pt idx="4">
                  <c:v>2558</c:v>
                </c:pt>
                <c:pt idx="5">
                  <c:v>กย 2559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30</c:v>
                </c:pt>
                <c:pt idx="1">
                  <c:v>32</c:v>
                </c:pt>
                <c:pt idx="2">
                  <c:v>39.5</c:v>
                </c:pt>
                <c:pt idx="3">
                  <c:v>40</c:v>
                </c:pt>
                <c:pt idx="4">
                  <c:v>45.8</c:v>
                </c:pt>
                <c:pt idx="5">
                  <c:v>62.5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ผู้ป่วย Head injury ที่มีข้อบ่งชี้ได้รับการส่งต่อภายใน 30นาที</c:v>
                </c:pt>
              </c:strCache>
            </c:strRef>
          </c:tx>
          <c:spPr>
            <a:ln w="57150"/>
          </c:spPr>
          <c:marker>
            <c:spPr>
              <a:ln w="57150"/>
            </c:spPr>
          </c:marker>
          <c:dLbls>
            <c:spPr>
              <a:solidFill>
                <a:schemeClr val="accent2">
                  <a:lumMod val="20000"/>
                  <a:lumOff val="80000"/>
                </a:schemeClr>
              </a:solidFill>
              <a:ln w="57150"/>
            </c:spPr>
            <c:showVal val="1"/>
          </c:dLbls>
          <c:cat>
            <c:strRef>
              <c:f>Sheet1!$A$2:$A$7</c:f>
              <c:strCache>
                <c:ptCount val="6"/>
                <c:pt idx="0">
                  <c:v>2554</c:v>
                </c:pt>
                <c:pt idx="1">
                  <c:v>2555</c:v>
                </c:pt>
                <c:pt idx="2">
                  <c:v>2556</c:v>
                </c:pt>
                <c:pt idx="3">
                  <c:v>2557</c:v>
                </c:pt>
                <c:pt idx="4">
                  <c:v>2558</c:v>
                </c:pt>
                <c:pt idx="5">
                  <c:v>กย 2559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75</c:v>
                </c:pt>
                <c:pt idx="1">
                  <c:v>78</c:v>
                </c:pt>
                <c:pt idx="2">
                  <c:v>85.75</c:v>
                </c:pt>
                <c:pt idx="3">
                  <c:v>94.73</c:v>
                </c:pt>
                <c:pt idx="4">
                  <c:v>100</c:v>
                </c:pt>
                <c:pt idx="5">
                  <c:v>100</c:v>
                </c:pt>
              </c:numCache>
            </c:numRef>
          </c:val>
        </c:ser>
        <c:marker val="1"/>
        <c:axId val="140880128"/>
        <c:axId val="140886016"/>
      </c:lineChart>
      <c:catAx>
        <c:axId val="140880128"/>
        <c:scaling>
          <c:orientation val="minMax"/>
        </c:scaling>
        <c:axPos val="b"/>
        <c:numFmt formatCode="General" sourceLinked="1"/>
        <c:tickLblPos val="nextTo"/>
        <c:crossAx val="140886016"/>
        <c:crosses val="autoZero"/>
        <c:auto val="1"/>
        <c:lblAlgn val="ctr"/>
        <c:lblOffset val="100"/>
      </c:catAx>
      <c:valAx>
        <c:axId val="140886016"/>
        <c:scaling>
          <c:orientation val="minMax"/>
        </c:scaling>
        <c:axPos val="l"/>
        <c:majorGridlines/>
        <c:numFmt formatCode="General" sourceLinked="1"/>
        <c:tickLblPos val="nextTo"/>
        <c:crossAx val="140880128"/>
        <c:crosses val="autoZero"/>
        <c:crossBetween val="between"/>
      </c:valAx>
      <c:spPr>
        <a:ln w="57150"/>
      </c:spPr>
    </c:plotArea>
    <c:legend>
      <c:legendPos val="r"/>
      <c:layout>
        <c:manualLayout>
          <c:xMode val="edge"/>
          <c:yMode val="edge"/>
          <c:x val="0.68994602992778786"/>
          <c:y val="0.47924297992665355"/>
          <c:w val="0.30673104421244435"/>
          <c:h val="0.43973347518127631"/>
        </c:manualLayout>
      </c:layout>
      <c:txPr>
        <a:bodyPr/>
        <a:lstStyle/>
        <a:p>
          <a:pPr>
            <a:defRPr sz="1800"/>
          </a:pPr>
          <a:endParaRPr lang="th-TH"/>
        </a:p>
      </c:txPr>
    </c:legend>
    <c:plotVisOnly val="1"/>
    <c:dispBlanksAs val="zero"/>
  </c:chart>
  <c:txPr>
    <a:bodyPr/>
    <a:lstStyle/>
    <a:p>
      <a:pPr>
        <a:defRPr sz="2000">
          <a:latin typeface="Browallia New" pitchFamily="34" charset="-34"/>
          <a:cs typeface="Browallia New" pitchFamily="34" charset="-34"/>
        </a:defRPr>
      </a:pPr>
      <a:endParaRPr lang="th-TH"/>
    </a:p>
  </c:txPr>
  <c:externalData r:id="rId1"/>
  <c:userShapes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chart>
    <c:plotArea>
      <c:layout>
        <c:manualLayout>
          <c:layoutTarget val="inner"/>
          <c:xMode val="edge"/>
          <c:yMode val="edge"/>
          <c:x val="7.6109802562664905E-2"/>
          <c:y val="3.9875063843161952E-2"/>
          <c:w val="0.59085263009433697"/>
          <c:h val="0.77166542254352366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อัตราผู้ป่วยSepsis/septic shock มี Adequate tissusse per fussion</c:v>
                </c:pt>
              </c:strCache>
            </c:strRef>
          </c:tx>
          <c:marker>
            <c:spPr>
              <a:solidFill>
                <a:schemeClr val="accent1">
                  <a:lumMod val="20000"/>
                  <a:lumOff val="80000"/>
                </a:schemeClr>
              </a:solidFill>
            </c:spPr>
          </c:marker>
          <c:dLbls>
            <c:dLbl>
              <c:idx val="3"/>
              <c:layout>
                <c:manualLayout>
                  <c:x val="0"/>
                  <c:y val="-0.16444329348526104"/>
                </c:manualLayout>
              </c:layout>
              <c:showVal val="1"/>
            </c:dLbl>
            <c:spPr>
              <a:gradFill rotWithShape="1">
                <a:gsLst>
                  <a:gs pos="0">
                    <a:schemeClr val="accent1">
                      <a:tint val="50000"/>
                      <a:satMod val="300000"/>
                    </a:schemeClr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txPr>
              <a:bodyPr/>
              <a:lstStyle/>
              <a:p>
                <a: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2556</c:v>
                </c:pt>
                <c:pt idx="1">
                  <c:v>2557</c:v>
                </c:pt>
                <c:pt idx="2">
                  <c:v>2558</c:v>
                </c:pt>
                <c:pt idx="3">
                  <c:v>กย 2559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26</c:v>
                </c:pt>
                <c:pt idx="1">
                  <c:v>41</c:v>
                </c:pt>
                <c:pt idx="2">
                  <c:v>92.8</c:v>
                </c:pt>
                <c:pt idx="3">
                  <c:v>90.97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อัตราผู้ป่วยได้Antibiotic ภายใน 1 ชั่วโมง</c:v>
                </c:pt>
              </c:strCache>
            </c:strRef>
          </c:tx>
          <c:dLbls>
            <c:dLbl>
              <c:idx val="0"/>
              <c:layout>
                <c:manualLayout>
                  <c:x val="-1.7305680251976655E-2"/>
                  <c:y val="-8.8888266748789246E-2"/>
                </c:manualLayout>
              </c:layout>
              <c:showVal val="1"/>
            </c:dLbl>
            <c:dLbl>
              <c:idx val="1"/>
              <c:layout>
                <c:manualLayout>
                  <c:x val="-6.2929746370824075E-3"/>
                  <c:y val="-9.7777093423668096E-2"/>
                </c:manualLayout>
              </c:layout>
              <c:showVal val="1"/>
            </c:dLbl>
            <c:dLbl>
              <c:idx val="2"/>
              <c:layout>
                <c:manualLayout>
                  <c:x val="-4.7197309778118139E-2"/>
                  <c:y val="6.6666200061591879E-2"/>
                </c:manualLayout>
              </c:layout>
              <c:showVal val="1"/>
            </c:dLbl>
            <c:dLbl>
              <c:idx val="3"/>
              <c:layout>
                <c:manualLayout>
                  <c:x val="3.3038116844682698E-2"/>
                  <c:y val="0.12444357344830519"/>
                </c:manualLayout>
              </c:layout>
              <c:showVal val="1"/>
            </c:dLbl>
            <c:spPr>
              <a:solidFill>
                <a:schemeClr val="accent2">
                  <a:lumMod val="60000"/>
                  <a:lumOff val="40000"/>
                </a:schemeClr>
              </a:solidFill>
            </c:spPr>
            <c:showVal val="1"/>
          </c:dLbls>
          <c:cat>
            <c:strRef>
              <c:f>Sheet1!$A$2:$A$5</c:f>
              <c:strCache>
                <c:ptCount val="4"/>
                <c:pt idx="0">
                  <c:v>2556</c:v>
                </c:pt>
                <c:pt idx="1">
                  <c:v>2557</c:v>
                </c:pt>
                <c:pt idx="2">
                  <c:v>2558</c:v>
                </c:pt>
                <c:pt idx="3">
                  <c:v>กย 2559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91.66</c:v>
                </c:pt>
                <c:pt idx="1">
                  <c:v>85.72</c:v>
                </c:pt>
                <c:pt idx="2">
                  <c:v>84.89</c:v>
                </c:pt>
                <c:pt idx="3">
                  <c:v>90.22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อัตราการตรวจ H/C ในผู้ป่วย septic shock</c:v>
                </c:pt>
              </c:strCache>
            </c:strRef>
          </c:tx>
          <c:marker>
            <c:spPr>
              <a:solidFill>
                <a:schemeClr val="accent3">
                  <a:lumMod val="60000"/>
                  <a:lumOff val="40000"/>
                </a:schemeClr>
              </a:solidFill>
            </c:spPr>
          </c:marker>
          <c:dLbls>
            <c:dLbl>
              <c:idx val="0"/>
              <c:layout>
                <c:manualLayout>
                  <c:x val="-1.7305680251976655E-2"/>
                  <c:y val="-0.11111033343598646"/>
                </c:manualLayout>
              </c:layout>
              <c:showVal val="1"/>
            </c:dLbl>
            <c:dLbl>
              <c:idx val="1"/>
              <c:layout>
                <c:manualLayout>
                  <c:x val="5.3490284415200796E-2"/>
                  <c:y val="2.2222066687197291E-2"/>
                </c:manualLayout>
              </c:layout>
              <c:showVal val="1"/>
            </c:dLbl>
            <c:dLbl>
              <c:idx val="2"/>
              <c:layout>
                <c:manualLayout>
                  <c:x val="-3.1464873185412224E-3"/>
                  <c:y val="-0.10666592009854722"/>
                </c:manualLayout>
              </c:layout>
              <c:showVal val="1"/>
            </c:dLbl>
            <c:spPr>
              <a:solidFill>
                <a:schemeClr val="accent3">
                  <a:lumMod val="60000"/>
                  <a:lumOff val="40000"/>
                </a:schemeClr>
              </a:solidFill>
              <a:ln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txPr>
              <a:bodyPr/>
              <a:lstStyle/>
              <a:p>
                <a: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2556</c:v>
                </c:pt>
                <c:pt idx="1">
                  <c:v>2557</c:v>
                </c:pt>
                <c:pt idx="2">
                  <c:v>2558</c:v>
                </c:pt>
                <c:pt idx="3">
                  <c:v>กย 2559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1">
                  <c:v>40.230000000000011</c:v>
                </c:pt>
                <c:pt idx="2">
                  <c:v>79.09</c:v>
                </c:pt>
                <c:pt idx="3">
                  <c:v>98.5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เปเหมาย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2556</c:v>
                </c:pt>
                <c:pt idx="1">
                  <c:v>2557</c:v>
                </c:pt>
                <c:pt idx="2">
                  <c:v>2558</c:v>
                </c:pt>
                <c:pt idx="3">
                  <c:v>กย 2559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80</c:v>
                </c:pt>
                <c:pt idx="1">
                  <c:v>80</c:v>
                </c:pt>
                <c:pt idx="2">
                  <c:v>80</c:v>
                </c:pt>
                <c:pt idx="3">
                  <c:v>80</c:v>
                </c:pt>
              </c:numCache>
            </c:numRef>
          </c:val>
        </c:ser>
        <c:marker val="1"/>
        <c:axId val="140955008"/>
        <c:axId val="140960896"/>
      </c:lineChart>
      <c:catAx>
        <c:axId val="140955008"/>
        <c:scaling>
          <c:orientation val="minMax"/>
        </c:scaling>
        <c:axPos val="b"/>
        <c:numFmt formatCode="General" sourceLinked="1"/>
        <c:tickLblPos val="nextTo"/>
        <c:crossAx val="140960896"/>
        <c:crosses val="autoZero"/>
        <c:auto val="1"/>
        <c:lblAlgn val="ctr"/>
        <c:lblOffset val="100"/>
      </c:catAx>
      <c:valAx>
        <c:axId val="140960896"/>
        <c:scaling>
          <c:orientation val="minMax"/>
        </c:scaling>
        <c:axPos val="l"/>
        <c:majorGridlines/>
        <c:numFmt formatCode="General" sourceLinked="1"/>
        <c:tickLblPos val="nextTo"/>
        <c:crossAx val="140955008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6982591897869409"/>
          <c:y val="5.2219756992077052E-2"/>
          <c:w val="0.30174082507834632"/>
          <c:h val="0.94778024300792296"/>
        </c:manualLayout>
      </c:layout>
      <c:txPr>
        <a:bodyPr/>
        <a:lstStyle/>
        <a:p>
          <a:pPr>
            <a:defRPr sz="2000"/>
          </a:pPr>
          <a:endParaRPr lang="th-TH"/>
        </a:p>
      </c:txPr>
    </c:legend>
    <c:plotVisOnly val="1"/>
    <c:dispBlanksAs val="gap"/>
  </c:chart>
  <c:txPr>
    <a:bodyPr/>
    <a:lstStyle/>
    <a:p>
      <a:pPr>
        <a:defRPr sz="2000">
          <a:latin typeface="Browallia New" pitchFamily="34" charset="-34"/>
          <a:cs typeface="Browallia New" pitchFamily="34" charset="-34"/>
        </a:defRPr>
      </a:pPr>
      <a:endParaRPr lang="th-TH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h-TH"/>
  <c:chart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อัตราการตกเลือดหลังคลอด</c:v>
                </c:pt>
              </c:strCache>
            </c:strRef>
          </c:tx>
          <c:dLbls>
            <c:spPr>
              <a:solidFill>
                <a:schemeClr val="accent2">
                  <a:lumMod val="20000"/>
                  <a:lumOff val="80000"/>
                </a:schemeClr>
              </a:solidFill>
            </c:spPr>
            <c:txPr>
              <a:bodyPr rot="-5400000" vert="horz"/>
              <a:lstStyle/>
              <a:p>
                <a:pPr>
                  <a:defRPr/>
                </a:pPr>
                <a:endParaRPr lang="th-TH"/>
              </a:p>
            </c:txPr>
            <c:dLblPos val="t"/>
            <c:showVal val="1"/>
          </c:dLbls>
          <c:cat>
            <c:numRef>
              <c:f>Sheet1!$A$2:$A$7</c:f>
              <c:numCache>
                <c:formatCode>General</c:formatCode>
                <c:ptCount val="6"/>
                <c:pt idx="0">
                  <c:v>2554</c:v>
                </c:pt>
                <c:pt idx="1">
                  <c:v>2555</c:v>
                </c:pt>
                <c:pt idx="2">
                  <c:v>2556</c:v>
                </c:pt>
                <c:pt idx="3">
                  <c:v>2557</c:v>
                </c:pt>
                <c:pt idx="4">
                  <c:v>2558</c:v>
                </c:pt>
                <c:pt idx="5">
                  <c:v>2559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11.66</c:v>
                </c:pt>
                <c:pt idx="1">
                  <c:v>11.66</c:v>
                </c:pt>
                <c:pt idx="2">
                  <c:v>7.89</c:v>
                </c:pt>
                <c:pt idx="3">
                  <c:v>3.44</c:v>
                </c:pt>
                <c:pt idx="4">
                  <c:v>3.22</c:v>
                </c:pt>
                <c:pt idx="5">
                  <c:v>5.55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เป้าหมาย</c:v>
                </c:pt>
              </c:strCache>
            </c:strRef>
          </c:tx>
          <c:cat>
            <c:numRef>
              <c:f>Sheet1!$A$2:$A$7</c:f>
              <c:numCache>
                <c:formatCode>General</c:formatCode>
                <c:ptCount val="6"/>
                <c:pt idx="0">
                  <c:v>2554</c:v>
                </c:pt>
                <c:pt idx="1">
                  <c:v>2555</c:v>
                </c:pt>
                <c:pt idx="2">
                  <c:v>2556</c:v>
                </c:pt>
                <c:pt idx="3">
                  <c:v>2557</c:v>
                </c:pt>
                <c:pt idx="4">
                  <c:v>2558</c:v>
                </c:pt>
                <c:pt idx="5">
                  <c:v>2559</c:v>
                </c:pt>
              </c:numCache>
            </c:numRef>
          </c:cat>
          <c:val>
            <c:numRef>
              <c:f>Sheet1!$C$2:$C$7</c:f>
              <c:numCache>
                <c:formatCode>General</c:formatCode>
                <c:ptCount val="6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</c:numCache>
            </c:numRef>
          </c:val>
        </c:ser>
        <c:marker val="1"/>
        <c:axId val="140195712"/>
        <c:axId val="140197248"/>
      </c:lineChart>
      <c:catAx>
        <c:axId val="140195712"/>
        <c:scaling>
          <c:orientation val="minMax"/>
        </c:scaling>
        <c:axPos val="b"/>
        <c:numFmt formatCode="General" sourceLinked="1"/>
        <c:tickLblPos val="nextTo"/>
        <c:txPr>
          <a:bodyPr rot="-5400000" vert="horz"/>
          <a:lstStyle/>
          <a:p>
            <a:pPr>
              <a:defRPr/>
            </a:pPr>
            <a:endParaRPr lang="th-TH"/>
          </a:p>
        </c:txPr>
        <c:crossAx val="140197248"/>
        <c:crosses val="autoZero"/>
        <c:auto val="1"/>
        <c:lblAlgn val="ctr"/>
        <c:lblOffset val="100"/>
      </c:catAx>
      <c:valAx>
        <c:axId val="140197248"/>
        <c:scaling>
          <c:orientation val="minMax"/>
        </c:scaling>
        <c:axPos val="l"/>
        <c:majorGridlines/>
        <c:numFmt formatCode="General" sourceLinked="1"/>
        <c:tickLblPos val="nextTo"/>
        <c:crossAx val="140195712"/>
        <c:crosses val="autoZero"/>
        <c:crossBetween val="between"/>
      </c:valAx>
    </c:plotArea>
    <c:legend>
      <c:legendPos val="r"/>
    </c:legend>
    <c:plotVisOnly val="1"/>
    <c:dispBlanksAs val="gap"/>
  </c:chart>
  <c:txPr>
    <a:bodyPr/>
    <a:lstStyle/>
    <a:p>
      <a:pPr>
        <a:defRPr sz="2000">
          <a:latin typeface="Browallia New" pitchFamily="34" charset="-34"/>
          <a:cs typeface="Browallia New" pitchFamily="34" charset="-34"/>
        </a:defRPr>
      </a:pPr>
      <a:endParaRPr lang="th-TH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h-TH"/>
  <c:chart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จำนวนมารดาเสียชีวิต</c:v>
                </c:pt>
              </c:strCache>
            </c:strRef>
          </c:tx>
          <c:dLbls>
            <c:showVal val="1"/>
          </c:dLbls>
          <c:cat>
            <c:numRef>
              <c:f>Sheet1!$A$2:$A$6</c:f>
              <c:numCache>
                <c:formatCode>General</c:formatCode>
                <c:ptCount val="5"/>
                <c:pt idx="0">
                  <c:v>2555</c:v>
                </c:pt>
                <c:pt idx="1">
                  <c:v>2556</c:v>
                </c:pt>
                <c:pt idx="2">
                  <c:v>2557</c:v>
                </c:pt>
                <c:pt idx="3">
                  <c:v>2558</c:v>
                </c:pt>
                <c:pt idx="4">
                  <c:v>2559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0</c:v>
                </c:pt>
                <c:pt idx="1">
                  <c:v>0</c:v>
                </c:pt>
                <c:pt idx="2">
                  <c:v>1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เป้าหมาย 0</c:v>
                </c:pt>
              </c:strCache>
            </c:strRef>
          </c:tx>
          <c:cat>
            <c:numRef>
              <c:f>Sheet1!$A$2:$A$6</c:f>
              <c:numCache>
                <c:formatCode>General</c:formatCode>
                <c:ptCount val="5"/>
                <c:pt idx="0">
                  <c:v>2555</c:v>
                </c:pt>
                <c:pt idx="1">
                  <c:v>2556</c:v>
                </c:pt>
                <c:pt idx="2">
                  <c:v>2557</c:v>
                </c:pt>
                <c:pt idx="3">
                  <c:v>2558</c:v>
                </c:pt>
                <c:pt idx="4">
                  <c:v>2559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axId val="141234560"/>
        <c:axId val="141236096"/>
      </c:barChart>
      <c:catAx>
        <c:axId val="141234560"/>
        <c:scaling>
          <c:orientation val="minMax"/>
        </c:scaling>
        <c:axPos val="b"/>
        <c:numFmt formatCode="General" sourceLinked="1"/>
        <c:tickLblPos val="nextTo"/>
        <c:crossAx val="141236096"/>
        <c:crosses val="autoZero"/>
        <c:auto val="1"/>
        <c:lblAlgn val="ctr"/>
        <c:lblOffset val="100"/>
      </c:catAx>
      <c:valAx>
        <c:axId val="141236096"/>
        <c:scaling>
          <c:orientation val="minMax"/>
        </c:scaling>
        <c:axPos val="l"/>
        <c:majorGridlines/>
        <c:numFmt formatCode="General" sourceLinked="1"/>
        <c:tickLblPos val="nextTo"/>
        <c:crossAx val="141234560"/>
        <c:crosses val="autoZero"/>
        <c:crossBetween val="between"/>
      </c:valAx>
    </c:plotArea>
    <c:legend>
      <c:legendPos val="r"/>
    </c:legend>
    <c:plotVisOnly val="1"/>
    <c:dispBlanksAs val="gap"/>
  </c:chart>
  <c:txPr>
    <a:bodyPr/>
    <a:lstStyle/>
    <a:p>
      <a:pPr>
        <a:defRPr sz="1800"/>
      </a:pPr>
      <a:endParaRPr lang="th-TH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h-TH"/>
  <c:chart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อัตราการเกิดภาวะ Brith Ashyxia</c:v>
                </c:pt>
              </c:strCache>
            </c:strRef>
          </c:tx>
          <c:dLbls>
            <c:spPr>
              <a:solidFill>
                <a:srgbClr val="00B0F0"/>
              </a:solidFill>
              <a:ln w="38100" cap="flat" cmpd="sng" algn="ctr">
                <a:solidFill>
                  <a:schemeClr val="lt1"/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txPr>
              <a:bodyPr/>
              <a:lstStyle/>
              <a:p>
                <a: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showVal val="1"/>
          </c:dLbls>
          <c:cat>
            <c:numRef>
              <c:f>Sheet1!$A$2:$A$6</c:f>
              <c:numCache>
                <c:formatCode>General</c:formatCode>
                <c:ptCount val="5"/>
                <c:pt idx="0">
                  <c:v>2555</c:v>
                </c:pt>
                <c:pt idx="1">
                  <c:v>2556</c:v>
                </c:pt>
                <c:pt idx="2">
                  <c:v>2557</c:v>
                </c:pt>
                <c:pt idx="3">
                  <c:v>2558</c:v>
                </c:pt>
                <c:pt idx="4">
                  <c:v>2559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0</c:v>
                </c:pt>
                <c:pt idx="1">
                  <c:v>0</c:v>
                </c:pt>
                <c:pt idx="2">
                  <c:v>32.25</c:v>
                </c:pt>
                <c:pt idx="3">
                  <c:v>0</c:v>
                </c:pt>
                <c:pt idx="4">
                  <c:v>55.55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ไม่เกิน 25 ต่อพีนการเกิดมีชีพ</c:v>
                </c:pt>
              </c:strCache>
            </c:strRef>
          </c:tx>
          <c:dLbls>
            <c:showVal val="1"/>
          </c:dLbls>
          <c:cat>
            <c:numRef>
              <c:f>Sheet1!$A$2:$A$6</c:f>
              <c:numCache>
                <c:formatCode>General</c:formatCode>
                <c:ptCount val="5"/>
                <c:pt idx="0">
                  <c:v>2555</c:v>
                </c:pt>
                <c:pt idx="1">
                  <c:v>2556</c:v>
                </c:pt>
                <c:pt idx="2">
                  <c:v>2557</c:v>
                </c:pt>
                <c:pt idx="3">
                  <c:v>2558</c:v>
                </c:pt>
                <c:pt idx="4">
                  <c:v>2559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25</c:v>
                </c:pt>
                <c:pt idx="1">
                  <c:v>25</c:v>
                </c:pt>
                <c:pt idx="2">
                  <c:v>25</c:v>
                </c:pt>
                <c:pt idx="3">
                  <c:v>25</c:v>
                </c:pt>
                <c:pt idx="4">
                  <c:v>25</c:v>
                </c:pt>
              </c:numCache>
            </c:numRef>
          </c:val>
        </c:ser>
        <c:marker val="1"/>
        <c:axId val="141315072"/>
        <c:axId val="141316864"/>
      </c:lineChart>
      <c:catAx>
        <c:axId val="141315072"/>
        <c:scaling>
          <c:orientation val="minMax"/>
        </c:scaling>
        <c:axPos val="b"/>
        <c:numFmt formatCode="General" sourceLinked="1"/>
        <c:tickLblPos val="nextTo"/>
        <c:crossAx val="141316864"/>
        <c:crosses val="autoZero"/>
        <c:auto val="1"/>
        <c:lblAlgn val="ctr"/>
        <c:lblOffset val="100"/>
      </c:catAx>
      <c:valAx>
        <c:axId val="141316864"/>
        <c:scaling>
          <c:orientation val="minMax"/>
        </c:scaling>
        <c:axPos val="l"/>
        <c:majorGridlines/>
        <c:numFmt formatCode="General" sourceLinked="1"/>
        <c:tickLblPos val="nextTo"/>
        <c:crossAx val="141315072"/>
        <c:crosses val="autoZero"/>
        <c:crossBetween val="between"/>
      </c:valAx>
    </c:plotArea>
    <c:legend>
      <c:legendPos val="r"/>
      <c:txPr>
        <a:bodyPr/>
        <a:lstStyle/>
        <a:p>
          <a:pPr>
            <a:defRPr sz="1800">
              <a:latin typeface="BrowalliaUPC" pitchFamily="34" charset="-34"/>
              <a:cs typeface="BrowalliaUPC" pitchFamily="34" charset="-34"/>
            </a:defRPr>
          </a:pPr>
          <a:endParaRPr lang="th-TH"/>
        </a:p>
      </c:txPr>
    </c:legend>
    <c:plotVisOnly val="1"/>
    <c:dispBlanksAs val="gap"/>
  </c:chart>
  <c:txPr>
    <a:bodyPr/>
    <a:lstStyle/>
    <a:p>
      <a:pPr>
        <a:defRPr sz="1800"/>
      </a:pPr>
      <a:endParaRPr lang="th-TH"/>
    </a:p>
  </c:txPr>
  <c:externalData r:id="rId1"/>
  <c:userShapes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h-TH"/>
  <c:chart>
    <c:plotArea>
      <c:layout>
        <c:manualLayout>
          <c:layoutTarget val="inner"/>
          <c:xMode val="edge"/>
          <c:yMode val="edge"/>
          <c:x val="0.15713196033562171"/>
          <c:y val="6.0888362736118827E-2"/>
          <c:w val="0.4565136349370304"/>
          <c:h val="0.65133802338091373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อัตราการวินิจฉัยถูกต้อง</c:v>
                </c:pt>
              </c:strCache>
            </c:strRef>
          </c:tx>
          <c:dLbls>
            <c:spPr>
              <a:gradFill rotWithShape="1">
                <a:gsLst>
                  <a:gs pos="0">
                    <a:schemeClr val="accent1">
                      <a:tint val="50000"/>
                      <a:satMod val="300000"/>
                    </a:schemeClr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txPr>
              <a:bodyPr rot="-5400000" vert="horz"/>
              <a:lstStyle/>
              <a:p>
                <a: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dLblPos val="b"/>
            <c:showVal val="1"/>
          </c:dLbls>
          <c:cat>
            <c:strRef>
              <c:f>Sheet1!$A$2:$A$5</c:f>
              <c:strCache>
                <c:ptCount val="4"/>
                <c:pt idx="0">
                  <c:v>2556</c:v>
                </c:pt>
                <c:pt idx="1">
                  <c:v>2557</c:v>
                </c:pt>
                <c:pt idx="2">
                  <c:v>2558</c:v>
                </c:pt>
                <c:pt idx="3">
                  <c:v>กย 2559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64.7</c:v>
                </c:pt>
                <c:pt idx="1">
                  <c:v>61</c:v>
                </c:pt>
                <c:pt idx="2">
                  <c:v>73.97</c:v>
                </c:pt>
                <c:pt idx="3">
                  <c:v>77.78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เป้าหมาย &gt;80%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2556</c:v>
                </c:pt>
                <c:pt idx="1">
                  <c:v>2557</c:v>
                </c:pt>
                <c:pt idx="2">
                  <c:v>2558</c:v>
                </c:pt>
                <c:pt idx="3">
                  <c:v>กย 2559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80</c:v>
                </c:pt>
                <c:pt idx="1">
                  <c:v>80</c:v>
                </c:pt>
                <c:pt idx="2">
                  <c:v>80</c:v>
                </c:pt>
                <c:pt idx="3">
                  <c:v>80</c:v>
                </c:pt>
              </c:numCache>
            </c:numRef>
          </c:val>
        </c:ser>
        <c:marker val="1"/>
        <c:axId val="141362688"/>
        <c:axId val="141364224"/>
      </c:lineChart>
      <c:catAx>
        <c:axId val="141362688"/>
        <c:scaling>
          <c:orientation val="minMax"/>
        </c:scaling>
        <c:axPos val="b"/>
        <c:numFmt formatCode="General" sourceLinked="1"/>
        <c:tickLblPos val="nextTo"/>
        <c:crossAx val="141364224"/>
        <c:crosses val="autoZero"/>
        <c:auto val="1"/>
        <c:lblAlgn val="ctr"/>
        <c:lblOffset val="100"/>
      </c:catAx>
      <c:valAx>
        <c:axId val="141364224"/>
        <c:scaling>
          <c:orientation val="minMax"/>
        </c:scaling>
        <c:axPos val="l"/>
        <c:majorGridlines/>
        <c:numFmt formatCode="General" sourceLinked="1"/>
        <c:tickLblPos val="nextTo"/>
        <c:crossAx val="141362688"/>
        <c:crosses val="autoZero"/>
        <c:crossBetween val="between"/>
      </c:valAx>
    </c:plotArea>
    <c:legend>
      <c:legendPos val="r"/>
      <c:txPr>
        <a:bodyPr/>
        <a:lstStyle/>
        <a:p>
          <a:pPr>
            <a:defRPr sz="1800"/>
          </a:pPr>
          <a:endParaRPr lang="th-TH"/>
        </a:p>
      </c:txPr>
    </c:legend>
    <c:plotVisOnly val="1"/>
    <c:dispBlanksAs val="gap"/>
  </c:chart>
  <c:txPr>
    <a:bodyPr/>
    <a:lstStyle/>
    <a:p>
      <a:pPr>
        <a:defRPr sz="2000">
          <a:latin typeface="Browallia New" pitchFamily="34" charset="-34"/>
          <a:cs typeface="Browallia New" pitchFamily="34" charset="-34"/>
        </a:defRPr>
      </a:pPr>
      <a:endParaRPr lang="th-TH"/>
    </a:p>
  </c:txPr>
  <c:externalData r:id="rId1"/>
  <c:userShapes r:id="rId2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h-TH"/>
  <c:chart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อัตราการส่งต่อ &lt;20%</c:v>
                </c:pt>
              </c:strCache>
            </c:strRef>
          </c:tx>
          <c:dLbls>
            <c:spPr>
              <a:solidFill>
                <a:schemeClr val="accent2">
                  <a:lumMod val="40000"/>
                  <a:lumOff val="60000"/>
                </a:schemeClr>
              </a:solidFill>
            </c:spPr>
            <c:txPr>
              <a:bodyPr rot="-5400000" vert="horz"/>
              <a:lstStyle/>
              <a:p>
                <a:pPr>
                  <a:defRPr/>
                </a:pPr>
                <a:endParaRPr lang="th-TH"/>
              </a:p>
            </c:txPr>
            <c:dLblPos val="t"/>
            <c:showVal val="1"/>
          </c:dLbls>
          <c:cat>
            <c:numRef>
              <c:f>Sheet1!$A$2:$A$6</c:f>
              <c:numCache>
                <c:formatCode>General</c:formatCode>
                <c:ptCount val="5"/>
                <c:pt idx="0">
                  <c:v>2555</c:v>
                </c:pt>
                <c:pt idx="1">
                  <c:v>2556</c:v>
                </c:pt>
                <c:pt idx="2">
                  <c:v>2557</c:v>
                </c:pt>
                <c:pt idx="3">
                  <c:v>2558</c:v>
                </c:pt>
                <c:pt idx="4">
                  <c:v>2559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31.25</c:v>
                </c:pt>
                <c:pt idx="1">
                  <c:v>31.110000000000031</c:v>
                </c:pt>
                <c:pt idx="2">
                  <c:v>31.25</c:v>
                </c:pt>
                <c:pt idx="3">
                  <c:v>17.5</c:v>
                </c:pt>
                <c:pt idx="4">
                  <c:v>16.16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เป้าหมาย </c:v>
                </c:pt>
              </c:strCache>
            </c:strRef>
          </c:tx>
          <c:cat>
            <c:numRef>
              <c:f>Sheet1!$A$2:$A$6</c:f>
              <c:numCache>
                <c:formatCode>General</c:formatCode>
                <c:ptCount val="5"/>
                <c:pt idx="0">
                  <c:v>2555</c:v>
                </c:pt>
                <c:pt idx="1">
                  <c:v>2556</c:v>
                </c:pt>
                <c:pt idx="2">
                  <c:v>2557</c:v>
                </c:pt>
                <c:pt idx="3">
                  <c:v>2558</c:v>
                </c:pt>
                <c:pt idx="4">
                  <c:v>2559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20</c:v>
                </c:pt>
                <c:pt idx="1">
                  <c:v>20</c:v>
                </c:pt>
                <c:pt idx="2">
                  <c:v>20</c:v>
                </c:pt>
                <c:pt idx="3">
                  <c:v>20</c:v>
                </c:pt>
                <c:pt idx="4">
                  <c:v>20</c:v>
                </c:pt>
              </c:numCache>
            </c:numRef>
          </c:val>
        </c:ser>
        <c:marker val="1"/>
        <c:axId val="141414784"/>
        <c:axId val="141416320"/>
      </c:lineChart>
      <c:catAx>
        <c:axId val="141414784"/>
        <c:scaling>
          <c:orientation val="minMax"/>
        </c:scaling>
        <c:axPos val="b"/>
        <c:numFmt formatCode="General" sourceLinked="1"/>
        <c:tickLblPos val="nextTo"/>
        <c:crossAx val="141416320"/>
        <c:crosses val="autoZero"/>
        <c:auto val="1"/>
        <c:lblAlgn val="ctr"/>
        <c:lblOffset val="100"/>
      </c:catAx>
      <c:valAx>
        <c:axId val="141416320"/>
        <c:scaling>
          <c:orientation val="minMax"/>
        </c:scaling>
        <c:axPos val="l"/>
        <c:majorGridlines/>
        <c:numFmt formatCode="General" sourceLinked="1"/>
        <c:tickLblPos val="nextTo"/>
        <c:spPr>
          <a:solidFill>
            <a:schemeClr val="bg2"/>
          </a:solidFill>
        </c:spPr>
        <c:crossAx val="141414784"/>
        <c:crosses val="autoZero"/>
        <c:crossBetween val="between"/>
      </c:valAx>
    </c:plotArea>
    <c:legend>
      <c:legendPos val="r"/>
      <c:txPr>
        <a:bodyPr/>
        <a:lstStyle/>
        <a:p>
          <a:pPr>
            <a:defRPr sz="1800"/>
          </a:pPr>
          <a:endParaRPr lang="th-TH"/>
        </a:p>
      </c:txPr>
    </c:legend>
    <c:plotVisOnly val="1"/>
    <c:dispBlanksAs val="zero"/>
  </c:chart>
  <c:txPr>
    <a:bodyPr/>
    <a:lstStyle/>
    <a:p>
      <a:pPr>
        <a:defRPr sz="2000">
          <a:latin typeface="Browallia New" pitchFamily="34" charset="-34"/>
          <a:cs typeface="Browallia New" pitchFamily="34" charset="-34"/>
        </a:defRPr>
      </a:pPr>
      <a:endParaRPr lang="th-TH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h-TH"/>
  <c:chart>
    <c:plotArea>
      <c:layout>
        <c:manualLayout>
          <c:layoutTarget val="inner"/>
          <c:xMode val="edge"/>
          <c:yMode val="edge"/>
          <c:x val="0.12538122571288718"/>
          <c:y val="7.0454218398983082E-2"/>
          <c:w val="0.41773054986088282"/>
          <c:h val="0.59133565675719668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อัตราการadmit ด้วยภาวะhypoglycemia</c:v>
                </c:pt>
              </c:strCache>
            </c:strRef>
          </c:tx>
          <c:dLbls>
            <c:spPr>
              <a:solidFill>
                <a:schemeClr val="accent2">
                  <a:lumMod val="40000"/>
                  <a:lumOff val="60000"/>
                </a:schemeClr>
              </a:solidFill>
            </c:spPr>
            <c:showVal val="1"/>
          </c:dLbls>
          <c:cat>
            <c:numRef>
              <c:f>Sheet1!$A$2:$A$7</c:f>
              <c:numCache>
                <c:formatCode>General</c:formatCode>
                <c:ptCount val="6"/>
                <c:pt idx="0">
                  <c:v>2554</c:v>
                </c:pt>
                <c:pt idx="1">
                  <c:v>2555</c:v>
                </c:pt>
                <c:pt idx="2">
                  <c:v>2556</c:v>
                </c:pt>
                <c:pt idx="3">
                  <c:v>2557</c:v>
                </c:pt>
                <c:pt idx="4">
                  <c:v>2558</c:v>
                </c:pt>
                <c:pt idx="5">
                  <c:v>2559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4.1899999999999995</c:v>
                </c:pt>
                <c:pt idx="1">
                  <c:v>3.03</c:v>
                </c:pt>
                <c:pt idx="2">
                  <c:v>4.1499999999999995</c:v>
                </c:pt>
                <c:pt idx="3">
                  <c:v>4.5599999999999996</c:v>
                </c:pt>
                <c:pt idx="4">
                  <c:v>2.58</c:v>
                </c:pt>
                <c:pt idx="5">
                  <c:v>1.52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อัตราการadmit ด้วยภาวะhyperglycemia</c:v>
                </c:pt>
              </c:strCache>
            </c:strRef>
          </c:tx>
          <c:dLbls>
            <c:txPr>
              <a:bodyPr rot="-5400000" vert="horz"/>
              <a:lstStyle/>
              <a:p>
                <a:pPr>
                  <a:defRPr/>
                </a:pPr>
                <a:endParaRPr lang="th-TH"/>
              </a:p>
            </c:txPr>
            <c:dLblPos val="b"/>
            <c:showVal val="1"/>
          </c:dLbls>
          <c:cat>
            <c:numRef>
              <c:f>Sheet1!$A$2:$A$7</c:f>
              <c:numCache>
                <c:formatCode>General</c:formatCode>
                <c:ptCount val="6"/>
                <c:pt idx="0">
                  <c:v>2554</c:v>
                </c:pt>
                <c:pt idx="1">
                  <c:v>2555</c:v>
                </c:pt>
                <c:pt idx="2">
                  <c:v>2556</c:v>
                </c:pt>
                <c:pt idx="3">
                  <c:v>2557</c:v>
                </c:pt>
                <c:pt idx="4">
                  <c:v>2558</c:v>
                </c:pt>
                <c:pt idx="5">
                  <c:v>2559</c:v>
                </c:pt>
              </c:numCache>
            </c:numRef>
          </c:cat>
          <c:val>
            <c:numRef>
              <c:f>Sheet1!$C$2:$C$7</c:f>
              <c:numCache>
                <c:formatCode>General</c:formatCode>
                <c:ptCount val="6"/>
                <c:pt idx="0">
                  <c:v>2.82</c:v>
                </c:pt>
                <c:pt idx="1">
                  <c:v>2.1</c:v>
                </c:pt>
                <c:pt idx="2">
                  <c:v>2.2200000000000002</c:v>
                </c:pt>
                <c:pt idx="3">
                  <c:v>2.29</c:v>
                </c:pt>
                <c:pt idx="4">
                  <c:v>0.73000000000000065</c:v>
                </c:pt>
                <c:pt idx="5">
                  <c:v>0.38000000000000106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เป้าหมาย&lt;ร้อยละ5</c:v>
                </c:pt>
              </c:strCache>
            </c:strRef>
          </c:tx>
          <c:cat>
            <c:numRef>
              <c:f>Sheet1!$A$2:$A$7</c:f>
              <c:numCache>
                <c:formatCode>General</c:formatCode>
                <c:ptCount val="6"/>
                <c:pt idx="0">
                  <c:v>2554</c:v>
                </c:pt>
                <c:pt idx="1">
                  <c:v>2555</c:v>
                </c:pt>
                <c:pt idx="2">
                  <c:v>2556</c:v>
                </c:pt>
                <c:pt idx="3">
                  <c:v>2557</c:v>
                </c:pt>
                <c:pt idx="4">
                  <c:v>2558</c:v>
                </c:pt>
                <c:pt idx="5">
                  <c:v>2559</c:v>
                </c:pt>
              </c:numCache>
            </c:numRef>
          </c:cat>
          <c:val>
            <c:numRef>
              <c:f>Sheet1!$D$2:$D$7</c:f>
              <c:numCache>
                <c:formatCode>General</c:formatCode>
                <c:ptCount val="6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</c:numCache>
            </c:numRef>
          </c:val>
        </c:ser>
        <c:marker val="1"/>
        <c:axId val="141492608"/>
        <c:axId val="141494144"/>
      </c:lineChart>
      <c:catAx>
        <c:axId val="141492608"/>
        <c:scaling>
          <c:orientation val="minMax"/>
        </c:scaling>
        <c:axPos val="b"/>
        <c:numFmt formatCode="General" sourceLinked="1"/>
        <c:tickLblPos val="nextTo"/>
        <c:crossAx val="141494144"/>
        <c:crosses val="autoZero"/>
        <c:auto val="1"/>
        <c:lblAlgn val="ctr"/>
        <c:lblOffset val="100"/>
      </c:catAx>
      <c:valAx>
        <c:axId val="141494144"/>
        <c:scaling>
          <c:orientation val="minMax"/>
        </c:scaling>
        <c:axPos val="l"/>
        <c:majorGridlines/>
        <c:numFmt formatCode="General" sourceLinked="1"/>
        <c:tickLblPos val="nextTo"/>
        <c:crossAx val="141492608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1800"/>
            </a:pPr>
            <a:endParaRPr lang="th-TH"/>
          </a:p>
        </c:txPr>
      </c:legendEntry>
      <c:legendEntry>
        <c:idx val="1"/>
        <c:txPr>
          <a:bodyPr/>
          <a:lstStyle/>
          <a:p>
            <a:pPr>
              <a:defRPr sz="1800"/>
            </a:pPr>
            <a:endParaRPr lang="th-TH"/>
          </a:p>
        </c:txPr>
      </c:legendEntry>
      <c:legendEntry>
        <c:idx val="2"/>
        <c:txPr>
          <a:bodyPr/>
          <a:lstStyle/>
          <a:p>
            <a:pPr>
              <a:defRPr sz="1800"/>
            </a:pPr>
            <a:endParaRPr lang="th-TH"/>
          </a:p>
        </c:txPr>
      </c:legendEntry>
      <c:layout>
        <c:manualLayout>
          <c:xMode val="edge"/>
          <c:yMode val="edge"/>
          <c:x val="0.6338009745356229"/>
          <c:y val="7.9274361823749084E-2"/>
          <c:w val="0.36619914447154905"/>
          <c:h val="0.91760071312649294"/>
        </c:manualLayout>
      </c:layout>
      <c:txPr>
        <a:bodyPr/>
        <a:lstStyle/>
        <a:p>
          <a:pPr>
            <a:defRPr sz="1800"/>
          </a:pPr>
          <a:endParaRPr lang="th-TH"/>
        </a:p>
      </c:txPr>
    </c:legend>
    <c:plotVisOnly val="1"/>
    <c:dispBlanksAs val="gap"/>
  </c:chart>
  <c:txPr>
    <a:bodyPr/>
    <a:lstStyle/>
    <a:p>
      <a:pPr>
        <a:defRPr sz="2000">
          <a:latin typeface="Browallia New" pitchFamily="34" charset="-34"/>
          <a:cs typeface="Browallia New" pitchFamily="34" charset="-34"/>
        </a:defRPr>
      </a:pPr>
      <a:endParaRPr lang="th-TH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h-TH"/>
  <c:chart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อัตราการเกิดHypoglycemia ขณะนอนโรงพยาบาล</c:v>
                </c:pt>
              </c:strCache>
            </c:strRef>
          </c:tx>
          <c:dLbls>
            <c:spPr>
              <a:solidFill>
                <a:schemeClr val="accent2">
                  <a:lumMod val="40000"/>
                  <a:lumOff val="60000"/>
                </a:schemeClr>
              </a:solidFill>
            </c:spPr>
            <c:txPr>
              <a:bodyPr rot="-5400000" vert="horz"/>
              <a:lstStyle/>
              <a:p>
                <a:pPr>
                  <a:defRPr/>
                </a:pPr>
                <a:endParaRPr lang="th-TH"/>
              </a:p>
            </c:txPr>
            <c:dLblPos val="b"/>
            <c:showVal val="1"/>
          </c:dLbls>
          <c:cat>
            <c:numRef>
              <c:f>Sheet1!$A$2:$A$7</c:f>
              <c:numCache>
                <c:formatCode>General</c:formatCode>
                <c:ptCount val="6"/>
                <c:pt idx="0">
                  <c:v>2554</c:v>
                </c:pt>
                <c:pt idx="1">
                  <c:v>2555</c:v>
                </c:pt>
                <c:pt idx="2">
                  <c:v>2556</c:v>
                </c:pt>
                <c:pt idx="3">
                  <c:v>2557</c:v>
                </c:pt>
                <c:pt idx="4">
                  <c:v>2558</c:v>
                </c:pt>
                <c:pt idx="5">
                  <c:v>2559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3.4</c:v>
                </c:pt>
                <c:pt idx="1">
                  <c:v>3.17</c:v>
                </c:pt>
                <c:pt idx="2">
                  <c:v>1.6400000000000001</c:v>
                </c:pt>
                <c:pt idx="3">
                  <c:v>3.06</c:v>
                </c:pt>
                <c:pt idx="4">
                  <c:v>1.1599999999999957</c:v>
                </c:pt>
                <c:pt idx="5">
                  <c:v>1.24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เป้าหมาย&lt; น้อยกว่าร้อยละ 5</c:v>
                </c:pt>
              </c:strCache>
            </c:strRef>
          </c:tx>
          <c:cat>
            <c:numRef>
              <c:f>Sheet1!$A$2:$A$7</c:f>
              <c:numCache>
                <c:formatCode>General</c:formatCode>
                <c:ptCount val="6"/>
                <c:pt idx="0">
                  <c:v>2554</c:v>
                </c:pt>
                <c:pt idx="1">
                  <c:v>2555</c:v>
                </c:pt>
                <c:pt idx="2">
                  <c:v>2556</c:v>
                </c:pt>
                <c:pt idx="3">
                  <c:v>2557</c:v>
                </c:pt>
                <c:pt idx="4">
                  <c:v>2558</c:v>
                </c:pt>
                <c:pt idx="5">
                  <c:v>2559</c:v>
                </c:pt>
              </c:numCache>
            </c:numRef>
          </c:cat>
          <c:val>
            <c:numRef>
              <c:f>Sheet1!$C$2:$C$7</c:f>
              <c:numCache>
                <c:formatCode>General</c:formatCode>
                <c:ptCount val="6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</c:numCache>
            </c:numRef>
          </c:val>
        </c:ser>
        <c:marker val="1"/>
        <c:axId val="141544832"/>
        <c:axId val="141550720"/>
      </c:lineChart>
      <c:catAx>
        <c:axId val="141544832"/>
        <c:scaling>
          <c:orientation val="minMax"/>
        </c:scaling>
        <c:axPos val="b"/>
        <c:numFmt formatCode="General" sourceLinked="1"/>
        <c:tickLblPos val="nextTo"/>
        <c:txPr>
          <a:bodyPr rot="-5400000" vert="horz"/>
          <a:lstStyle/>
          <a:p>
            <a:pPr>
              <a:defRPr/>
            </a:pPr>
            <a:endParaRPr lang="th-TH"/>
          </a:p>
        </c:txPr>
        <c:crossAx val="141550720"/>
        <c:crosses val="autoZero"/>
        <c:auto val="1"/>
        <c:lblAlgn val="ctr"/>
        <c:lblOffset val="100"/>
      </c:catAx>
      <c:valAx>
        <c:axId val="141550720"/>
        <c:scaling>
          <c:orientation val="minMax"/>
        </c:scaling>
        <c:axPos val="l"/>
        <c:majorGridlines/>
        <c:numFmt formatCode="General" sourceLinked="1"/>
        <c:tickLblPos val="nextTo"/>
        <c:crossAx val="141544832"/>
        <c:crosses val="autoZero"/>
        <c:crossBetween val="between"/>
      </c:valAx>
    </c:plotArea>
    <c:legend>
      <c:legendPos val="r"/>
      <c:legendEntry>
        <c:idx val="1"/>
        <c:txPr>
          <a:bodyPr/>
          <a:lstStyle/>
          <a:p>
            <a:pPr>
              <a:defRPr sz="1600"/>
            </a:pPr>
            <a:endParaRPr lang="th-TH"/>
          </a:p>
        </c:txPr>
      </c:legendEntry>
      <c:txPr>
        <a:bodyPr/>
        <a:lstStyle/>
        <a:p>
          <a:pPr>
            <a:defRPr sz="1800"/>
          </a:pPr>
          <a:endParaRPr lang="th-TH"/>
        </a:p>
      </c:txPr>
    </c:legend>
    <c:plotVisOnly val="1"/>
    <c:dispBlanksAs val="gap"/>
  </c:chart>
  <c:txPr>
    <a:bodyPr/>
    <a:lstStyle/>
    <a:p>
      <a:pPr>
        <a:defRPr sz="2000">
          <a:latin typeface="Browallia New" pitchFamily="34" charset="-34"/>
          <a:cs typeface="Browallia New" pitchFamily="34" charset="-34"/>
        </a:defRPr>
      </a:pPr>
      <a:endParaRPr lang="th-TH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0.11767244999522165"/>
          <c:y val="4.8656249999999977E-2"/>
          <c:w val="0.72972162502135962"/>
          <c:h val="0.46973745078740159"/>
        </c:manualLayout>
      </c:layout>
      <c:bar3D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จำนวน ครั้ง 2558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dLbls>
            <c:showVal val="1"/>
          </c:dLbls>
          <c:cat>
            <c:strRef>
              <c:f>Sheet1!$A$2:$A$12</c:f>
              <c:strCache>
                <c:ptCount val="11"/>
                <c:pt idx="0">
                  <c:v>patiets Ideniication</c:v>
                </c:pt>
                <c:pt idx="1">
                  <c:v>PatietsFalls</c:v>
                </c:pt>
                <c:pt idx="2">
                  <c:v>safety of HAD</c:v>
                </c:pt>
                <c:pt idx="3">
                  <c:v>blood safety</c:v>
                </c:pt>
                <c:pt idx="4">
                  <c:v> HI</c:v>
                </c:pt>
                <c:pt idx="5">
                  <c:v>stroke</c:v>
                </c:pt>
                <c:pt idx="6">
                  <c:v>sepsis</c:v>
                </c:pt>
                <c:pt idx="7">
                  <c:v> AMI</c:v>
                </c:pt>
                <c:pt idx="8">
                  <c:v>PPH</c:v>
                </c:pt>
                <c:pt idx="9">
                  <c:v>Bruth Ashyxia</c:v>
                </c:pt>
                <c:pt idx="10">
                  <c:v>ติดเชื้อจากการดูแล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49</c:v>
                </c:pt>
                <c:pt idx="1">
                  <c:v>0</c:v>
                </c:pt>
                <c:pt idx="2">
                  <c:v>2</c:v>
                </c:pt>
                <c:pt idx="3">
                  <c:v>0</c:v>
                </c:pt>
                <c:pt idx="4">
                  <c:v>1</c:v>
                </c:pt>
                <c:pt idx="5">
                  <c:v>1</c:v>
                </c:pt>
                <c:pt idx="6">
                  <c:v>3</c:v>
                </c:pt>
                <c:pt idx="7">
                  <c:v>1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จำนวนครั้งปี 2559</c:v>
                </c:pt>
              </c:strCache>
            </c:strRef>
          </c:tx>
          <c:dLbls>
            <c:showVal val="1"/>
          </c:dLbls>
          <c:cat>
            <c:strRef>
              <c:f>Sheet1!$A$2:$A$12</c:f>
              <c:strCache>
                <c:ptCount val="11"/>
                <c:pt idx="0">
                  <c:v>patiets Ideniication</c:v>
                </c:pt>
                <c:pt idx="1">
                  <c:v>PatietsFalls</c:v>
                </c:pt>
                <c:pt idx="2">
                  <c:v>safety of HAD</c:v>
                </c:pt>
                <c:pt idx="3">
                  <c:v>blood safety</c:v>
                </c:pt>
                <c:pt idx="4">
                  <c:v> HI</c:v>
                </c:pt>
                <c:pt idx="5">
                  <c:v>stroke</c:v>
                </c:pt>
                <c:pt idx="6">
                  <c:v>sepsis</c:v>
                </c:pt>
                <c:pt idx="7">
                  <c:v> AMI</c:v>
                </c:pt>
                <c:pt idx="8">
                  <c:v>PPH</c:v>
                </c:pt>
                <c:pt idx="9">
                  <c:v>Bruth Ashyxia</c:v>
                </c:pt>
                <c:pt idx="10">
                  <c:v>ติดเชื้อจากการดูแล</c:v>
                </c:pt>
              </c:strCache>
            </c:strRef>
          </c:cat>
          <c:val>
            <c:numRef>
              <c:f>Sheet1!$C$2:$C$12</c:f>
              <c:numCache>
                <c:formatCode>General</c:formatCode>
                <c:ptCount val="11"/>
                <c:pt idx="0">
                  <c:v>22</c:v>
                </c:pt>
                <c:pt idx="1">
                  <c:v>2</c:v>
                </c:pt>
                <c:pt idx="2">
                  <c:v>2</c:v>
                </c:pt>
                <c:pt idx="3">
                  <c:v>1</c:v>
                </c:pt>
                <c:pt idx="4">
                  <c:v>1</c:v>
                </c:pt>
                <c:pt idx="5">
                  <c:v>3</c:v>
                </c:pt>
                <c:pt idx="6">
                  <c:v>8</c:v>
                </c:pt>
                <c:pt idx="7">
                  <c:v>3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</c:numCache>
            </c:numRef>
          </c:val>
        </c:ser>
        <c:shape val="cylinder"/>
        <c:axId val="135187456"/>
        <c:axId val="135189248"/>
        <c:axId val="0"/>
      </c:bar3DChart>
      <c:catAx>
        <c:axId val="135187456"/>
        <c:scaling>
          <c:orientation val="minMax"/>
        </c:scaling>
        <c:axPos val="b"/>
        <c:tickLblPos val="nextTo"/>
        <c:crossAx val="135189248"/>
        <c:crosses val="autoZero"/>
        <c:auto val="1"/>
        <c:lblAlgn val="ctr"/>
        <c:lblOffset val="100"/>
      </c:catAx>
      <c:valAx>
        <c:axId val="135189248"/>
        <c:scaling>
          <c:orientation val="minMax"/>
        </c:scaling>
        <c:axPos val="l"/>
        <c:majorGridlines/>
        <c:numFmt formatCode="General" sourceLinked="1"/>
        <c:tickLblPos val="nextTo"/>
        <c:crossAx val="13518745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5964750239175372"/>
          <c:y val="0.8064729330708662"/>
          <c:w val="0.19744092055710724"/>
          <c:h val="0.16830413385826778"/>
        </c:manualLayout>
      </c:layout>
    </c:legend>
    <c:plotVisOnly val="1"/>
    <c:dispBlanksAs val="gap"/>
  </c:chart>
  <c:txPr>
    <a:bodyPr/>
    <a:lstStyle/>
    <a:p>
      <a:pPr>
        <a:defRPr sz="1800"/>
      </a:pPr>
      <a:endParaRPr lang="th-TH"/>
    </a:p>
  </c:txPr>
  <c:externalData r:id="rId1"/>
  <c:userShapes r:id="rId2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h-TH"/>
  <c:chart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DM ควบคุม HbA1C </c:v>
                </c:pt>
              </c:strCache>
            </c:strRef>
          </c:tx>
          <c:dLbls>
            <c:dLbl>
              <c:idx val="0"/>
              <c:spPr>
                <a:solidFill>
                  <a:schemeClr val="accent3">
                    <a:lumMod val="60000"/>
                    <a:lumOff val="40000"/>
                  </a:schemeClr>
                </a:solidFill>
              </c:spPr>
              <c:txPr>
                <a:bodyPr rot="-5400000" vert="horz"/>
                <a:lstStyle/>
                <a:p>
                  <a:pPr>
                    <a:defRPr/>
                  </a:pPr>
                  <a:endParaRPr lang="th-TH"/>
                </a:p>
              </c:txPr>
            </c:dLbl>
            <c:dLbl>
              <c:idx val="1"/>
              <c:spPr>
                <a:solidFill>
                  <a:schemeClr val="accent3">
                    <a:lumMod val="60000"/>
                    <a:lumOff val="40000"/>
                  </a:schemeClr>
                </a:solidFill>
              </c:spPr>
              <c:txPr>
                <a:bodyPr rot="-5400000" vert="horz"/>
                <a:lstStyle/>
                <a:p>
                  <a:pPr>
                    <a:defRPr/>
                  </a:pPr>
                  <a:endParaRPr lang="th-TH"/>
                </a:p>
              </c:txPr>
            </c:dLbl>
            <c:dLbl>
              <c:idx val="2"/>
              <c:spPr>
                <a:solidFill>
                  <a:schemeClr val="accent3">
                    <a:lumMod val="60000"/>
                    <a:lumOff val="40000"/>
                  </a:schemeClr>
                </a:solidFill>
              </c:spPr>
              <c:txPr>
                <a:bodyPr rot="-5400000" vert="horz"/>
                <a:lstStyle/>
                <a:p>
                  <a:pPr>
                    <a:defRPr/>
                  </a:pPr>
                  <a:endParaRPr lang="th-TH"/>
                </a:p>
              </c:txPr>
            </c:dLbl>
            <c:dLbl>
              <c:idx val="3"/>
              <c:spPr>
                <a:solidFill>
                  <a:schemeClr val="accent3">
                    <a:lumMod val="60000"/>
                    <a:lumOff val="40000"/>
                  </a:schemeClr>
                </a:solidFill>
              </c:spPr>
              <c:txPr>
                <a:bodyPr rot="-5400000" vert="horz"/>
                <a:lstStyle/>
                <a:p>
                  <a:pPr>
                    <a:defRPr/>
                  </a:pPr>
                  <a:endParaRPr lang="th-TH"/>
                </a:p>
              </c:txPr>
            </c:dLbl>
            <c:dLbl>
              <c:idx val="4"/>
              <c:spPr>
                <a:solidFill>
                  <a:schemeClr val="accent3">
                    <a:lumMod val="60000"/>
                    <a:lumOff val="40000"/>
                  </a:schemeClr>
                </a:solidFill>
              </c:spPr>
              <c:txPr>
                <a:bodyPr rot="-5400000" vert="horz"/>
                <a:lstStyle/>
                <a:p>
                  <a:pPr>
                    <a:defRPr/>
                  </a:pPr>
                  <a:endParaRPr lang="th-TH"/>
                </a:p>
              </c:txPr>
            </c:dLbl>
            <c:dLbl>
              <c:idx val="5"/>
              <c:spPr>
                <a:solidFill>
                  <a:schemeClr val="accent3">
                    <a:lumMod val="60000"/>
                    <a:lumOff val="40000"/>
                  </a:schemeClr>
                </a:solidFill>
              </c:spPr>
              <c:txPr>
                <a:bodyPr rot="-5400000" vert="horz"/>
                <a:lstStyle/>
                <a:p>
                  <a:pPr>
                    <a:defRPr/>
                  </a:pPr>
                  <a:endParaRPr lang="th-TH"/>
                </a:p>
              </c:txPr>
            </c:dLbl>
            <c:txPr>
              <a:bodyPr rot="-5400000" vert="horz"/>
              <a:lstStyle/>
              <a:p>
                <a:pPr>
                  <a:defRPr/>
                </a:pPr>
                <a:endParaRPr lang="th-TH"/>
              </a:p>
            </c:txPr>
            <c:dLblPos val="b"/>
            <c:showVal val="1"/>
          </c:dLbls>
          <c:cat>
            <c:numRef>
              <c:f>Sheet1!$A$2:$A$7</c:f>
              <c:numCache>
                <c:formatCode>General</c:formatCode>
                <c:ptCount val="6"/>
                <c:pt idx="0">
                  <c:v>2554</c:v>
                </c:pt>
                <c:pt idx="1">
                  <c:v>2555</c:v>
                </c:pt>
                <c:pt idx="2">
                  <c:v>2556</c:v>
                </c:pt>
                <c:pt idx="3">
                  <c:v>2557</c:v>
                </c:pt>
                <c:pt idx="4">
                  <c:v>2558</c:v>
                </c:pt>
                <c:pt idx="5">
                  <c:v>2559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27.479999999999986</c:v>
                </c:pt>
                <c:pt idx="1">
                  <c:v>28.479999999999986</c:v>
                </c:pt>
                <c:pt idx="2">
                  <c:v>56.57</c:v>
                </c:pt>
                <c:pt idx="3">
                  <c:v>32.870000000000005</c:v>
                </c:pt>
                <c:pt idx="4">
                  <c:v>22.66</c:v>
                </c:pt>
                <c:pt idx="5">
                  <c:v>29.55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เป้าหมายมากกว่าร้อยละ 40</c:v>
                </c:pt>
              </c:strCache>
            </c:strRef>
          </c:tx>
          <c:cat>
            <c:numRef>
              <c:f>Sheet1!$A$2:$A$7</c:f>
              <c:numCache>
                <c:formatCode>General</c:formatCode>
                <c:ptCount val="6"/>
                <c:pt idx="0">
                  <c:v>2554</c:v>
                </c:pt>
                <c:pt idx="1">
                  <c:v>2555</c:v>
                </c:pt>
                <c:pt idx="2">
                  <c:v>2556</c:v>
                </c:pt>
                <c:pt idx="3">
                  <c:v>2557</c:v>
                </c:pt>
                <c:pt idx="4">
                  <c:v>2558</c:v>
                </c:pt>
                <c:pt idx="5">
                  <c:v>2559</c:v>
                </c:pt>
              </c:numCache>
            </c:numRef>
          </c:cat>
          <c:val>
            <c:numRef>
              <c:f>Sheet1!$C$2:$C$7</c:f>
              <c:numCache>
                <c:formatCode>General</c:formatCode>
                <c:ptCount val="6"/>
                <c:pt idx="0">
                  <c:v>40</c:v>
                </c:pt>
                <c:pt idx="1">
                  <c:v>40</c:v>
                </c:pt>
                <c:pt idx="2">
                  <c:v>40</c:v>
                </c:pt>
                <c:pt idx="3">
                  <c:v>40</c:v>
                </c:pt>
                <c:pt idx="4">
                  <c:v>40</c:v>
                </c:pt>
                <c:pt idx="5">
                  <c:v>40</c:v>
                </c:pt>
              </c:numCache>
            </c:numRef>
          </c:val>
        </c:ser>
        <c:marker val="1"/>
        <c:axId val="141641216"/>
        <c:axId val="141642752"/>
      </c:lineChart>
      <c:catAx>
        <c:axId val="141641216"/>
        <c:scaling>
          <c:orientation val="minMax"/>
        </c:scaling>
        <c:axPos val="b"/>
        <c:numFmt formatCode="General" sourceLinked="1"/>
        <c:tickLblPos val="nextTo"/>
        <c:txPr>
          <a:bodyPr rot="-5400000" vert="horz"/>
          <a:lstStyle/>
          <a:p>
            <a:pPr>
              <a:defRPr/>
            </a:pPr>
            <a:endParaRPr lang="th-TH"/>
          </a:p>
        </c:txPr>
        <c:crossAx val="141642752"/>
        <c:crosses val="autoZero"/>
        <c:auto val="1"/>
        <c:lblAlgn val="ctr"/>
        <c:lblOffset val="100"/>
      </c:catAx>
      <c:valAx>
        <c:axId val="141642752"/>
        <c:scaling>
          <c:orientation val="minMax"/>
        </c:scaling>
        <c:axPos val="l"/>
        <c:majorGridlines/>
        <c:numFmt formatCode="General" sourceLinked="1"/>
        <c:tickLblPos val="nextTo"/>
        <c:crossAx val="141641216"/>
        <c:crosses val="autoZero"/>
        <c:crossBetween val="between"/>
      </c:valAx>
    </c:plotArea>
    <c:legend>
      <c:legendPos val="r"/>
    </c:legend>
    <c:plotVisOnly val="1"/>
    <c:dispBlanksAs val="gap"/>
  </c:chart>
  <c:txPr>
    <a:bodyPr/>
    <a:lstStyle/>
    <a:p>
      <a:pPr>
        <a:defRPr sz="1800">
          <a:latin typeface="Browallia New" pitchFamily="34" charset="-34"/>
          <a:cs typeface="Browallia New" pitchFamily="34" charset="-34"/>
        </a:defRPr>
      </a:pPr>
      <a:endParaRPr lang="th-TH"/>
    </a:p>
  </c:txPr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h-TH"/>
  <c:chart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อัตราภาวะแทรกซ้อนทางไต</c:v>
                </c:pt>
              </c:strCache>
            </c:strRef>
          </c:tx>
          <c:dLbls>
            <c:spPr>
              <a:solidFill>
                <a:schemeClr val="accent3">
                  <a:lumMod val="60000"/>
                  <a:lumOff val="40000"/>
                </a:schemeClr>
              </a:solidFill>
            </c:spPr>
            <c:txPr>
              <a:bodyPr rot="-5400000" vert="horz"/>
              <a:lstStyle/>
              <a:p>
                <a:pPr>
                  <a:defRPr/>
                </a:pPr>
                <a:endParaRPr lang="th-TH"/>
              </a:p>
            </c:txPr>
            <c:dLblPos val="b"/>
            <c:showVal val="1"/>
          </c:dLbls>
          <c:cat>
            <c:numRef>
              <c:f>Sheet1!$A$2:$A$6</c:f>
              <c:numCache>
                <c:formatCode>General</c:formatCode>
                <c:ptCount val="5"/>
                <c:pt idx="0">
                  <c:v>2556</c:v>
                </c:pt>
                <c:pt idx="1">
                  <c:v>2557</c:v>
                </c:pt>
                <c:pt idx="2">
                  <c:v>2557</c:v>
                </c:pt>
                <c:pt idx="3">
                  <c:v>2558</c:v>
                </c:pt>
                <c:pt idx="4">
                  <c:v>2559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33.270000000000003</c:v>
                </c:pt>
                <c:pt idx="1">
                  <c:v>30.38</c:v>
                </c:pt>
                <c:pt idx="2">
                  <c:v>37.24</c:v>
                </c:pt>
                <c:pt idx="3">
                  <c:v>32.24</c:v>
                </c:pt>
                <c:pt idx="4">
                  <c:v>37.28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เป้าหมาย น้อยกว่าร้อยละ 10</c:v>
                </c:pt>
              </c:strCache>
            </c:strRef>
          </c:tx>
          <c:cat>
            <c:numRef>
              <c:f>Sheet1!$A$2:$A$6</c:f>
              <c:numCache>
                <c:formatCode>General</c:formatCode>
                <c:ptCount val="5"/>
                <c:pt idx="0">
                  <c:v>2556</c:v>
                </c:pt>
                <c:pt idx="1">
                  <c:v>2557</c:v>
                </c:pt>
                <c:pt idx="2">
                  <c:v>2557</c:v>
                </c:pt>
                <c:pt idx="3">
                  <c:v>2558</c:v>
                </c:pt>
                <c:pt idx="4">
                  <c:v>2559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</c:numCache>
            </c:numRef>
          </c:val>
        </c:ser>
        <c:marker val="1"/>
        <c:axId val="141667712"/>
        <c:axId val="141677696"/>
      </c:lineChart>
      <c:catAx>
        <c:axId val="141667712"/>
        <c:scaling>
          <c:orientation val="minMax"/>
        </c:scaling>
        <c:axPos val="b"/>
        <c:numFmt formatCode="General" sourceLinked="1"/>
        <c:tickLblPos val="nextTo"/>
        <c:txPr>
          <a:bodyPr rot="-5400000" vert="horz"/>
          <a:lstStyle/>
          <a:p>
            <a:pPr>
              <a:defRPr/>
            </a:pPr>
            <a:endParaRPr lang="th-TH"/>
          </a:p>
        </c:txPr>
        <c:crossAx val="141677696"/>
        <c:crosses val="autoZero"/>
        <c:auto val="1"/>
        <c:lblAlgn val="ctr"/>
        <c:lblOffset val="100"/>
      </c:catAx>
      <c:valAx>
        <c:axId val="141677696"/>
        <c:scaling>
          <c:orientation val="minMax"/>
        </c:scaling>
        <c:axPos val="l"/>
        <c:majorGridlines/>
        <c:numFmt formatCode="General" sourceLinked="1"/>
        <c:tickLblPos val="nextTo"/>
        <c:crossAx val="141667712"/>
        <c:crosses val="autoZero"/>
        <c:crossBetween val="between"/>
      </c:valAx>
    </c:plotArea>
    <c:legend>
      <c:legendPos val="r"/>
      <c:txPr>
        <a:bodyPr/>
        <a:lstStyle/>
        <a:p>
          <a:pPr>
            <a:defRPr sz="1800"/>
          </a:pPr>
          <a:endParaRPr lang="th-TH"/>
        </a:p>
      </c:txPr>
    </c:legend>
    <c:plotVisOnly val="1"/>
    <c:dispBlanksAs val="gap"/>
  </c:chart>
  <c:txPr>
    <a:bodyPr/>
    <a:lstStyle/>
    <a:p>
      <a:pPr>
        <a:defRPr sz="2000">
          <a:latin typeface="Browallia New" pitchFamily="34" charset="-34"/>
          <a:cs typeface="Browallia New" pitchFamily="34" charset="-34"/>
        </a:defRPr>
      </a:pPr>
      <a:endParaRPr lang="th-TH"/>
    </a:p>
  </c:txPr>
  <c:externalData r:id="rId1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chart>
    <c:plotArea>
      <c:layout>
        <c:manualLayout>
          <c:layoutTarget val="inner"/>
          <c:xMode val="edge"/>
          <c:yMode val="edge"/>
          <c:x val="7.7065770714492124E-2"/>
          <c:y val="4.5841916608943122E-2"/>
          <c:w val="0.6780722114492308"/>
          <c:h val="0.80317469061825775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อัตราExacerbation</c:v>
                </c:pt>
              </c:strCache>
            </c:strRef>
          </c:tx>
          <c:spPr>
            <a:ln w="28575">
              <a:solidFill>
                <a:srgbClr val="00B050"/>
              </a:solidFill>
            </a:ln>
          </c:spPr>
          <c:marker>
            <c:spPr>
              <a:ln w="28575">
                <a:solidFill>
                  <a:srgbClr val="00B050"/>
                </a:solidFill>
              </a:ln>
            </c:spPr>
          </c:marker>
          <c:dLbls>
            <c:spPr>
              <a:solidFill>
                <a:schemeClr val="accent2">
                  <a:lumMod val="60000"/>
                  <a:lumOff val="40000"/>
                </a:schemeClr>
              </a:solidFill>
            </c:spPr>
            <c:txPr>
              <a:bodyPr rot="-5400000" vert="horz"/>
              <a:lstStyle/>
              <a:p>
                <a:pPr>
                  <a:defRPr>
                    <a:solidFill>
                      <a:srgbClr val="00B050"/>
                    </a:solidFill>
                  </a:defRPr>
                </a:pPr>
                <a:endParaRPr lang="th-TH"/>
              </a:p>
            </c:txPr>
            <c:dLblPos val="t"/>
            <c:showVal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2556</c:v>
                </c:pt>
                <c:pt idx="1">
                  <c:v>2557</c:v>
                </c:pt>
                <c:pt idx="2">
                  <c:v>2558</c:v>
                </c:pt>
                <c:pt idx="3">
                  <c:v>2559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7.4</c:v>
                </c:pt>
                <c:pt idx="1">
                  <c:v>4.34</c:v>
                </c:pt>
                <c:pt idx="2">
                  <c:v>5.85</c:v>
                </c:pt>
                <c:pt idx="3">
                  <c:v>8.07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เป้าหมายน้อยกว่า ร้อยละ 5</c:v>
                </c:pt>
              </c:strCache>
            </c:strRef>
          </c:tx>
          <c:spPr>
            <a:ln w="28575"/>
          </c:spPr>
          <c:marker>
            <c:spPr>
              <a:ln w="28575"/>
            </c:spPr>
          </c:marker>
          <c:dLbls>
            <c:spPr>
              <a:solidFill>
                <a:schemeClr val="accent3">
                  <a:lumMod val="60000"/>
                  <a:lumOff val="40000"/>
                </a:schemeClr>
              </a:solidFill>
            </c:spPr>
            <c:txPr>
              <a:bodyPr rot="-5400000" vert="horz" anchor="ctr" anchorCtr="0"/>
              <a:lstStyle/>
              <a:p>
                <a:pPr>
                  <a:defRPr>
                    <a:solidFill>
                      <a:srgbClr val="C00000"/>
                    </a:solidFill>
                  </a:defRPr>
                </a:pPr>
                <a:endParaRPr lang="th-TH"/>
              </a:p>
            </c:txPr>
            <c:dLblPos val="b"/>
            <c:showVal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2556</c:v>
                </c:pt>
                <c:pt idx="1">
                  <c:v>2557</c:v>
                </c:pt>
                <c:pt idx="2">
                  <c:v>2558</c:v>
                </c:pt>
                <c:pt idx="3">
                  <c:v>2559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</c:numCache>
            </c:numRef>
          </c:val>
        </c:ser>
        <c:marker val="1"/>
        <c:axId val="141191040"/>
        <c:axId val="141192576"/>
      </c:lineChart>
      <c:catAx>
        <c:axId val="141191040"/>
        <c:scaling>
          <c:orientation val="minMax"/>
        </c:scaling>
        <c:axPos val="b"/>
        <c:numFmt formatCode="General" sourceLinked="1"/>
        <c:tickLblPos val="nextTo"/>
        <c:crossAx val="141192576"/>
        <c:crosses val="autoZero"/>
        <c:auto val="1"/>
        <c:lblAlgn val="ctr"/>
        <c:lblOffset val="100"/>
      </c:catAx>
      <c:valAx>
        <c:axId val="141192576"/>
        <c:scaling>
          <c:orientation val="minMax"/>
        </c:scaling>
        <c:axPos val="l"/>
        <c:majorGridlines/>
        <c:numFmt formatCode="General" sourceLinked="1"/>
        <c:tickLblPos val="nextTo"/>
        <c:crossAx val="141191040"/>
        <c:crosses val="autoZero"/>
        <c:crossBetween val="between"/>
      </c:valAx>
      <c:spPr>
        <a:ln>
          <a:solidFill>
            <a:srgbClr val="FF0000"/>
          </a:solidFill>
        </a:ln>
      </c:spPr>
    </c:plotArea>
    <c:legend>
      <c:legendPos val="r"/>
      <c:legendEntry>
        <c:idx val="0"/>
        <c:txPr>
          <a:bodyPr/>
          <a:lstStyle/>
          <a:p>
            <a:pPr>
              <a:defRPr sz="1600"/>
            </a:pPr>
            <a:endParaRPr lang="th-TH"/>
          </a:p>
        </c:txPr>
      </c:legendEntry>
      <c:legendEntry>
        <c:idx val="1"/>
        <c:txPr>
          <a:bodyPr/>
          <a:lstStyle/>
          <a:p>
            <a:pPr>
              <a:defRPr sz="1600"/>
            </a:pPr>
            <a:endParaRPr lang="th-TH"/>
          </a:p>
        </c:txPr>
      </c:legendEntry>
      <c:layout>
        <c:manualLayout>
          <c:xMode val="edge"/>
          <c:yMode val="edge"/>
          <c:x val="0.7856282720680966"/>
          <c:y val="7.4383181420052583E-2"/>
          <c:w val="0.21437172793191267"/>
          <c:h val="0.86315406366360337"/>
        </c:manualLayout>
      </c:layout>
      <c:txPr>
        <a:bodyPr/>
        <a:lstStyle/>
        <a:p>
          <a:pPr>
            <a:defRPr sz="1600"/>
          </a:pPr>
          <a:endParaRPr lang="th-TH"/>
        </a:p>
      </c:txPr>
    </c:legend>
    <c:plotVisOnly val="1"/>
    <c:dispBlanksAs val="gap"/>
  </c:chart>
  <c:txPr>
    <a:bodyPr/>
    <a:lstStyle/>
    <a:p>
      <a:pPr>
        <a:defRPr sz="2000">
          <a:latin typeface="Browallia New" pitchFamily="34" charset="-34"/>
          <a:cs typeface="Browallia New" pitchFamily="34" charset="-34"/>
        </a:defRPr>
      </a:pPr>
      <a:endParaRPr lang="th-TH"/>
    </a:p>
  </c:txPr>
  <c:externalData r:id="rId1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chart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Peritonitis rate</c:v>
                </c:pt>
              </c:strCache>
            </c:strRef>
          </c:tx>
          <c:dLbls>
            <c:showVal val="1"/>
          </c:dLbls>
          <c:cat>
            <c:numRef>
              <c:f>Sheet1!$A$2:$A$3</c:f>
              <c:numCache>
                <c:formatCode>General</c:formatCode>
                <c:ptCount val="2"/>
                <c:pt idx="0">
                  <c:v>2557</c:v>
                </c:pt>
                <c:pt idx="1">
                  <c:v>2558</c:v>
                </c:pt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102</c:v>
                </c:pt>
                <c:pt idx="1">
                  <c:v>67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Exit site infection  rate</c:v>
                </c:pt>
              </c:strCache>
            </c:strRef>
          </c:tx>
          <c:dLbls>
            <c:showVal val="1"/>
          </c:dLbls>
          <c:cat>
            <c:numRef>
              <c:f>Sheet1!$A$2:$A$3</c:f>
              <c:numCache>
                <c:formatCode>General</c:formatCode>
                <c:ptCount val="2"/>
                <c:pt idx="0">
                  <c:v>2557</c:v>
                </c:pt>
                <c:pt idx="1">
                  <c:v>2558</c:v>
                </c:pt>
              </c:numCache>
            </c:numRef>
          </c:cat>
          <c:val>
            <c:numRef>
              <c:f>Sheet1!$C$2:$C$3</c:f>
              <c:numCache>
                <c:formatCode>General</c:formatCode>
                <c:ptCount val="2"/>
                <c:pt idx="0">
                  <c:v>154</c:v>
                </c:pt>
                <c:pt idx="1">
                  <c:v>101</c:v>
                </c:pt>
              </c:numCache>
            </c:numRef>
          </c:val>
        </c:ser>
        <c:axId val="141818880"/>
        <c:axId val="141832960"/>
      </c:barChart>
      <c:catAx>
        <c:axId val="141818880"/>
        <c:scaling>
          <c:orientation val="minMax"/>
        </c:scaling>
        <c:axPos val="b"/>
        <c:numFmt formatCode="General" sourceLinked="1"/>
        <c:tickLblPos val="nextTo"/>
        <c:crossAx val="141832960"/>
        <c:crosses val="autoZero"/>
        <c:auto val="1"/>
        <c:lblAlgn val="ctr"/>
        <c:lblOffset val="100"/>
      </c:catAx>
      <c:valAx>
        <c:axId val="141832960"/>
        <c:scaling>
          <c:orientation val="minMax"/>
        </c:scaling>
        <c:axPos val="l"/>
        <c:majorGridlines/>
        <c:numFmt formatCode="General" sourceLinked="1"/>
        <c:tickLblPos val="nextTo"/>
        <c:crossAx val="14181888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7329691601050756"/>
          <c:y val="0.34528001968503935"/>
          <c:w val="0.32670308398950487"/>
          <c:h val="0.30943996062992385"/>
        </c:manualLayout>
      </c:layout>
    </c:legend>
    <c:plotVisOnly val="1"/>
    <c:dispBlanksAs val="gap"/>
  </c:chart>
  <c:txPr>
    <a:bodyPr/>
    <a:lstStyle/>
    <a:p>
      <a:pPr>
        <a:defRPr sz="2000">
          <a:latin typeface="Browallia New" pitchFamily="34" charset="-34"/>
          <a:cs typeface="Browallia New" pitchFamily="34" charset="-34"/>
        </a:defRPr>
      </a:pPr>
      <a:endParaRPr lang="th-TH"/>
    </a:p>
  </c:txPr>
  <c:externalData r:id="rId1"/>
  <c:userShapes r:id="rId2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h-TH"/>
  <c:chart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อัตราการเยี่ยมบ้านผู้ป่วยติดเตียง ผู้ป่วยมะเร็ง</c:v>
                </c:pt>
              </c:strCache>
            </c:strRef>
          </c:tx>
          <c:dLbls>
            <c:txPr>
              <a:bodyPr/>
              <a:lstStyle/>
              <a:p>
                <a:pPr>
                  <a:defRPr>
                    <a:solidFill>
                      <a:srgbClr val="00B050"/>
                    </a:solidFill>
                  </a:defRPr>
                </a:pPr>
                <a:endParaRPr lang="th-TH"/>
              </a:p>
            </c:txPr>
            <c:dLblPos val="b"/>
            <c:showVal val="1"/>
          </c:dLbls>
          <c:cat>
            <c:numRef>
              <c:f>Sheet1!$A$2:$A$4</c:f>
              <c:numCache>
                <c:formatCode>General</c:formatCode>
                <c:ptCount val="3"/>
                <c:pt idx="0">
                  <c:v>2557</c:v>
                </c:pt>
                <c:pt idx="1">
                  <c:v>2558</c:v>
                </c:pt>
                <c:pt idx="2">
                  <c:v>2559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80</c:v>
                </c:pt>
                <c:pt idx="1">
                  <c:v>100</c:v>
                </c:pt>
                <c:pt idx="2">
                  <c:v>100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เป้าหมาย ร้อยละ100</c:v>
                </c:pt>
              </c:strCache>
            </c:strRef>
          </c:tx>
          <c:cat>
            <c:numRef>
              <c:f>Sheet1!$A$2:$A$4</c:f>
              <c:numCache>
                <c:formatCode>General</c:formatCode>
                <c:ptCount val="3"/>
                <c:pt idx="0">
                  <c:v>2557</c:v>
                </c:pt>
                <c:pt idx="1">
                  <c:v>2558</c:v>
                </c:pt>
                <c:pt idx="2">
                  <c:v>2559</c:v>
                </c:pt>
              </c:numCache>
            </c:numRef>
          </c:cat>
          <c:val>
            <c:numRef>
              <c:f>Sheet1!$C$2:$C$4</c:f>
              <c:numCache>
                <c:formatCode>General</c:formatCode>
                <c:ptCount val="3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</c:numCache>
            </c:numRef>
          </c:val>
        </c:ser>
        <c:marker val="1"/>
        <c:axId val="136520064"/>
        <c:axId val="136521600"/>
      </c:lineChart>
      <c:catAx>
        <c:axId val="136520064"/>
        <c:scaling>
          <c:orientation val="minMax"/>
        </c:scaling>
        <c:axPos val="b"/>
        <c:numFmt formatCode="General" sourceLinked="1"/>
        <c:tickLblPos val="nextTo"/>
        <c:crossAx val="136521600"/>
        <c:crosses val="autoZero"/>
        <c:auto val="1"/>
        <c:lblAlgn val="ctr"/>
        <c:lblOffset val="100"/>
      </c:catAx>
      <c:valAx>
        <c:axId val="136521600"/>
        <c:scaling>
          <c:orientation val="minMax"/>
        </c:scaling>
        <c:axPos val="l"/>
        <c:majorGridlines/>
        <c:numFmt formatCode="General" sourceLinked="1"/>
        <c:tickLblPos val="nextTo"/>
        <c:crossAx val="136520064"/>
        <c:crosses val="autoZero"/>
        <c:crossBetween val="between"/>
      </c:valAx>
    </c:plotArea>
    <c:legend>
      <c:legendPos val="r"/>
    </c:legend>
    <c:plotVisOnly val="1"/>
    <c:dispBlanksAs val="gap"/>
  </c:chart>
  <c:txPr>
    <a:bodyPr/>
    <a:lstStyle/>
    <a:p>
      <a:pPr>
        <a:defRPr sz="2000">
          <a:latin typeface="Browallia New" pitchFamily="34" charset="-34"/>
          <a:cs typeface="Browallia New" pitchFamily="34" charset="-34"/>
        </a:defRPr>
      </a:pPr>
      <a:endParaRPr lang="th-TH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E</c:v>
                </c:pt>
              </c:strCache>
            </c:strRef>
          </c:tx>
          <c:dLbls>
            <c:showVal val="1"/>
          </c:dLbls>
          <c:cat>
            <c:strRef>
              <c:f>Sheet1!$A$2:$A$5</c:f>
              <c:strCache>
                <c:ptCount val="4"/>
                <c:pt idx="0">
                  <c:v>2256</c:v>
                </c:pt>
                <c:pt idx="1">
                  <c:v>2557</c:v>
                </c:pt>
                <c:pt idx="2">
                  <c:v>2558</c:v>
                </c:pt>
                <c:pt idx="3">
                  <c:v> กย 2559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63</c:v>
                </c:pt>
                <c:pt idx="1">
                  <c:v>74</c:v>
                </c:pt>
                <c:pt idx="2">
                  <c:v>42</c:v>
                </c:pt>
                <c:pt idx="3">
                  <c:v>43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</c:v>
                </c:pt>
              </c:strCache>
            </c:strRef>
          </c:tx>
          <c:dLbls>
            <c:showVal val="1"/>
          </c:dLbls>
          <c:cat>
            <c:strRef>
              <c:f>Sheet1!$A$2:$A$5</c:f>
              <c:strCache>
                <c:ptCount val="4"/>
                <c:pt idx="0">
                  <c:v>2256</c:v>
                </c:pt>
                <c:pt idx="1">
                  <c:v>2557</c:v>
                </c:pt>
                <c:pt idx="2">
                  <c:v>2558</c:v>
                </c:pt>
                <c:pt idx="3">
                  <c:v> กย 2559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18</c:v>
                </c:pt>
                <c:pt idx="1">
                  <c:v>9</c:v>
                </c:pt>
                <c:pt idx="2">
                  <c:v>11</c:v>
                </c:pt>
                <c:pt idx="3">
                  <c:v>18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H</c:v>
                </c:pt>
              </c:strCache>
            </c:strRef>
          </c:tx>
          <c:dLbls>
            <c:showVal val="1"/>
          </c:dLbls>
          <c:cat>
            <c:strRef>
              <c:f>Sheet1!$A$2:$A$5</c:f>
              <c:strCache>
                <c:ptCount val="4"/>
                <c:pt idx="0">
                  <c:v>2256</c:v>
                </c:pt>
                <c:pt idx="1">
                  <c:v>2557</c:v>
                </c:pt>
                <c:pt idx="2">
                  <c:v>2558</c:v>
                </c:pt>
                <c:pt idx="3">
                  <c:v> กย 2559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11</c:v>
                </c:pt>
                <c:pt idx="1">
                  <c:v>8</c:v>
                </c:pt>
                <c:pt idx="2">
                  <c:v>7</c:v>
                </c:pt>
                <c:pt idx="3">
                  <c:v>8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I</c:v>
                </c:pt>
              </c:strCache>
            </c:strRef>
          </c:tx>
          <c:dLbls>
            <c:showVal val="1"/>
          </c:dLbls>
          <c:cat>
            <c:strRef>
              <c:f>Sheet1!$A$2:$A$5</c:f>
              <c:strCache>
                <c:ptCount val="4"/>
                <c:pt idx="0">
                  <c:v>2256</c:v>
                </c:pt>
                <c:pt idx="1">
                  <c:v>2557</c:v>
                </c:pt>
                <c:pt idx="2">
                  <c:v>2558</c:v>
                </c:pt>
                <c:pt idx="3">
                  <c:v> กย 2559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3</c:v>
                </c:pt>
                <c:pt idx="1">
                  <c:v>3</c:v>
                </c:pt>
                <c:pt idx="2">
                  <c:v>2</c:v>
                </c:pt>
                <c:pt idx="3">
                  <c:v>3</c:v>
                </c:pt>
              </c:numCache>
            </c:numRef>
          </c:val>
        </c:ser>
        <c:shape val="cylinder"/>
        <c:axId val="135366144"/>
        <c:axId val="135367680"/>
        <c:axId val="0"/>
      </c:bar3DChart>
      <c:catAx>
        <c:axId val="135366144"/>
        <c:scaling>
          <c:orientation val="minMax"/>
        </c:scaling>
        <c:axPos val="b"/>
        <c:tickLblPos val="nextTo"/>
        <c:crossAx val="135367680"/>
        <c:crosses val="autoZero"/>
        <c:auto val="1"/>
        <c:lblAlgn val="ctr"/>
        <c:lblOffset val="100"/>
      </c:catAx>
      <c:valAx>
        <c:axId val="135367680"/>
        <c:scaling>
          <c:orientation val="minMax"/>
        </c:scaling>
        <c:axPos val="l"/>
        <c:majorGridlines/>
        <c:numFmt formatCode="General" sourceLinked="1"/>
        <c:tickLblPos val="nextTo"/>
        <c:crossAx val="13536614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92743356561282053"/>
          <c:y val="0.6633917322834697"/>
          <c:w val="5.9953711110133874E-2"/>
          <c:h val="0.30941352893677948"/>
        </c:manualLayout>
      </c:layout>
    </c:legend>
    <c:plotVisOnly val="1"/>
    <c:dispBlanksAs val="gap"/>
  </c:chart>
  <c:txPr>
    <a:bodyPr/>
    <a:lstStyle/>
    <a:p>
      <a:pPr>
        <a:defRPr sz="1800"/>
      </a:pPr>
      <a:endParaRPr lang="th-TH"/>
    </a:p>
  </c:txPr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h-TH"/>
  <c:chart>
    <c:plotArea>
      <c:layout>
        <c:manualLayout>
          <c:layoutTarget val="inner"/>
          <c:xMode val="edge"/>
          <c:yMode val="edge"/>
          <c:x val="6.6376752287389651E-2"/>
          <c:y val="5.1546751968503939E-2"/>
          <c:w val="0.62954648864854978"/>
          <c:h val="0.78548966535433051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เสียชีวิตก่อนมาโรงพยาบาล</c:v>
                </c:pt>
              </c:strCache>
            </c:strRef>
          </c:tx>
          <c:dLbls>
            <c:showVal val="1"/>
          </c:dLbls>
          <c:cat>
            <c:numRef>
              <c:f>Sheet1!$A$2:$A$6</c:f>
              <c:numCache>
                <c:formatCode>General</c:formatCode>
                <c:ptCount val="5"/>
                <c:pt idx="0">
                  <c:v>2555</c:v>
                </c:pt>
                <c:pt idx="1">
                  <c:v>2256</c:v>
                </c:pt>
                <c:pt idx="2">
                  <c:v>2557</c:v>
                </c:pt>
                <c:pt idx="3">
                  <c:v>2558</c:v>
                </c:pt>
                <c:pt idx="4">
                  <c:v>2559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7</c:v>
                </c:pt>
                <c:pt idx="1">
                  <c:v>9</c:v>
                </c:pt>
                <c:pt idx="2">
                  <c:v>10</c:v>
                </c:pt>
                <c:pt idx="3">
                  <c:v>7</c:v>
                </c:pt>
                <c:pt idx="4">
                  <c:v>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เสียชีวิตที่ตึกผู้ป่วยในโดยไม่คาดหมาย</c:v>
                </c:pt>
              </c:strCache>
            </c:strRef>
          </c:tx>
          <c:dLbls>
            <c:showVal val="1"/>
          </c:dLbls>
          <c:cat>
            <c:numRef>
              <c:f>Sheet1!$A$2:$A$6</c:f>
              <c:numCache>
                <c:formatCode>General</c:formatCode>
                <c:ptCount val="5"/>
                <c:pt idx="0">
                  <c:v>2555</c:v>
                </c:pt>
                <c:pt idx="1">
                  <c:v>2256</c:v>
                </c:pt>
                <c:pt idx="2">
                  <c:v>2557</c:v>
                </c:pt>
                <c:pt idx="3">
                  <c:v>2558</c:v>
                </c:pt>
                <c:pt idx="4">
                  <c:v>2559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3</c:v>
                </c:pt>
                <c:pt idx="1">
                  <c:v>3</c:v>
                </c:pt>
                <c:pt idx="2">
                  <c:v>1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เสียชีวิตหลังส่องต่อ</c:v>
                </c:pt>
              </c:strCache>
            </c:strRef>
          </c:tx>
          <c:dLbls>
            <c:showVal val="1"/>
          </c:dLbls>
          <c:cat>
            <c:numRef>
              <c:f>Sheet1!$A$2:$A$6</c:f>
              <c:numCache>
                <c:formatCode>General</c:formatCode>
                <c:ptCount val="5"/>
                <c:pt idx="0">
                  <c:v>2555</c:v>
                </c:pt>
                <c:pt idx="1">
                  <c:v>2256</c:v>
                </c:pt>
                <c:pt idx="2">
                  <c:v>2557</c:v>
                </c:pt>
                <c:pt idx="3">
                  <c:v>2558</c:v>
                </c:pt>
                <c:pt idx="4">
                  <c:v>2559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3</c:v>
                </c:pt>
                <c:pt idx="2">
                  <c:v>3</c:v>
                </c:pt>
                <c:pt idx="3">
                  <c:v>2</c:v>
                </c:pt>
                <c:pt idx="4">
                  <c:v>3</c:v>
                </c:pt>
              </c:numCache>
            </c:numRef>
          </c:val>
        </c:ser>
        <c:axId val="139944704"/>
        <c:axId val="139946240"/>
      </c:barChart>
      <c:catAx>
        <c:axId val="139944704"/>
        <c:scaling>
          <c:orientation val="minMax"/>
        </c:scaling>
        <c:axPos val="b"/>
        <c:numFmt formatCode="General" sourceLinked="1"/>
        <c:tickLblPos val="nextTo"/>
        <c:crossAx val="139946240"/>
        <c:crosses val="autoZero"/>
        <c:auto val="1"/>
        <c:lblAlgn val="ctr"/>
        <c:lblOffset val="100"/>
      </c:catAx>
      <c:valAx>
        <c:axId val="139946240"/>
        <c:scaling>
          <c:orientation val="minMax"/>
        </c:scaling>
        <c:axPos val="l"/>
        <c:majorGridlines/>
        <c:numFmt formatCode="General" sourceLinked="1"/>
        <c:tickLblPos val="nextTo"/>
        <c:crossAx val="13994470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3720339943164859"/>
          <c:y val="0.63042002952755904"/>
          <c:w val="0.25694249480563891"/>
          <c:h val="0.36728494094488651"/>
        </c:manualLayout>
      </c:layout>
      <c:txPr>
        <a:bodyPr/>
        <a:lstStyle/>
        <a:p>
          <a:pPr>
            <a:defRPr sz="1600"/>
          </a:pPr>
          <a:endParaRPr lang="th-TH"/>
        </a:p>
      </c:txPr>
    </c:legend>
    <c:plotVisOnly val="1"/>
    <c:dispBlanksAs val="gap"/>
  </c:chart>
  <c:txPr>
    <a:bodyPr/>
    <a:lstStyle/>
    <a:p>
      <a:pPr>
        <a:defRPr sz="2000">
          <a:latin typeface="Browallia New" pitchFamily="34" charset="-34"/>
          <a:cs typeface="Browallia New" pitchFamily="34" charset="-34"/>
        </a:defRPr>
      </a:pPr>
      <a:endParaRPr lang="th-TH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h-TH"/>
  <c:chart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อัตราก Revisit ได้ Admitt</c:v>
                </c:pt>
              </c:strCache>
            </c:strRef>
          </c:tx>
          <c:dLbls>
            <c:spPr>
              <a:solidFill>
                <a:schemeClr val="accent4">
                  <a:lumMod val="20000"/>
                  <a:lumOff val="80000"/>
                </a:schemeClr>
              </a:solidFill>
            </c:spPr>
            <c:showVal val="1"/>
          </c:dLbls>
          <c:cat>
            <c:numRef>
              <c:f>Sheet1!$A$2:$A$6</c:f>
              <c:numCache>
                <c:formatCode>General</c:formatCode>
                <c:ptCount val="5"/>
                <c:pt idx="0">
                  <c:v>2555</c:v>
                </c:pt>
                <c:pt idx="1">
                  <c:v>2556</c:v>
                </c:pt>
                <c:pt idx="2">
                  <c:v>2557</c:v>
                </c:pt>
                <c:pt idx="3">
                  <c:v>2558</c:v>
                </c:pt>
                <c:pt idx="4">
                  <c:v>2559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2.4499999999999997</c:v>
                </c:pt>
                <c:pt idx="1">
                  <c:v>2.58</c:v>
                </c:pt>
                <c:pt idx="2">
                  <c:v>2.3899999999999997</c:v>
                </c:pt>
                <c:pt idx="3">
                  <c:v>2.6</c:v>
                </c:pt>
                <c:pt idx="4">
                  <c:v>2.5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เป้าหมายน้อยกว่าร้อยละ 2</c:v>
                </c:pt>
              </c:strCache>
            </c:strRef>
          </c:tx>
          <c:dLbls>
            <c:showVal val="1"/>
          </c:dLbls>
          <c:cat>
            <c:numRef>
              <c:f>Sheet1!$A$2:$A$6</c:f>
              <c:numCache>
                <c:formatCode>General</c:formatCode>
                <c:ptCount val="5"/>
                <c:pt idx="0">
                  <c:v>2555</c:v>
                </c:pt>
                <c:pt idx="1">
                  <c:v>2556</c:v>
                </c:pt>
                <c:pt idx="2">
                  <c:v>2557</c:v>
                </c:pt>
                <c:pt idx="3">
                  <c:v>2558</c:v>
                </c:pt>
                <c:pt idx="4">
                  <c:v>2559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</c:numCache>
            </c:numRef>
          </c:val>
        </c:ser>
        <c:marker val="1"/>
        <c:axId val="140291072"/>
        <c:axId val="140391552"/>
      </c:lineChart>
      <c:catAx>
        <c:axId val="140291072"/>
        <c:scaling>
          <c:orientation val="minMax"/>
        </c:scaling>
        <c:axPos val="b"/>
        <c:numFmt formatCode="General" sourceLinked="1"/>
        <c:tickLblPos val="nextTo"/>
        <c:crossAx val="140391552"/>
        <c:crosses val="autoZero"/>
        <c:auto val="1"/>
        <c:lblAlgn val="ctr"/>
        <c:lblOffset val="100"/>
      </c:catAx>
      <c:valAx>
        <c:axId val="140391552"/>
        <c:scaling>
          <c:orientation val="minMax"/>
        </c:scaling>
        <c:axPos val="l"/>
        <c:majorGridlines/>
        <c:numFmt formatCode="General" sourceLinked="1"/>
        <c:tickLblPos val="nextTo"/>
        <c:crossAx val="14029107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611054840761037"/>
          <c:y val="0.57534303249749053"/>
          <c:w val="0.31984703019201488"/>
          <c:h val="0.21276818126673999"/>
        </c:manualLayout>
      </c:layout>
    </c:legend>
    <c:plotVisOnly val="1"/>
    <c:dispBlanksAs val="gap"/>
  </c:chart>
  <c:txPr>
    <a:bodyPr/>
    <a:lstStyle/>
    <a:p>
      <a:pPr>
        <a:defRPr sz="2000">
          <a:latin typeface="BrowalliaUPC" pitchFamily="34" charset="-34"/>
          <a:cs typeface="BrowalliaUPC" pitchFamily="34" charset="-34"/>
        </a:defRPr>
      </a:pPr>
      <a:endParaRPr lang="th-TH"/>
    </a:p>
  </c:txPr>
  <c:externalData r:id="rId1"/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h-TH"/>
  <c:chart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อัตราการ  Re admit</c:v>
                </c:pt>
              </c:strCache>
            </c:strRef>
          </c:tx>
          <c:dLbls>
            <c:showVal val="1"/>
          </c:dLbls>
          <c:cat>
            <c:strRef>
              <c:f>Sheet1!$A$2:$A$6</c:f>
              <c:strCache>
                <c:ptCount val="5"/>
                <c:pt idx="0">
                  <c:v>2555</c:v>
                </c:pt>
                <c:pt idx="1">
                  <c:v>2556</c:v>
                </c:pt>
                <c:pt idx="2">
                  <c:v>2557</c:v>
                </c:pt>
                <c:pt idx="3">
                  <c:v>2558</c:v>
                </c:pt>
                <c:pt idx="4">
                  <c:v> กย 2559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4.5999999999999996</c:v>
                </c:pt>
                <c:pt idx="1">
                  <c:v>4.3</c:v>
                </c:pt>
                <c:pt idx="2">
                  <c:v>4.95</c:v>
                </c:pt>
                <c:pt idx="3">
                  <c:v>3.9099999999999997</c:v>
                </c:pt>
                <c:pt idx="4">
                  <c:v>3.8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เป้าหมายน้อยเท่ากับ 4</c:v>
                </c:pt>
              </c:strCache>
            </c:strRef>
          </c:tx>
          <c:cat>
            <c:strRef>
              <c:f>Sheet1!$A$2:$A$6</c:f>
              <c:strCache>
                <c:ptCount val="5"/>
                <c:pt idx="0">
                  <c:v>2555</c:v>
                </c:pt>
                <c:pt idx="1">
                  <c:v>2556</c:v>
                </c:pt>
                <c:pt idx="2">
                  <c:v>2557</c:v>
                </c:pt>
                <c:pt idx="3">
                  <c:v>2558</c:v>
                </c:pt>
                <c:pt idx="4">
                  <c:v> กย 2559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4</c:v>
                </c:pt>
                <c:pt idx="1">
                  <c:v>4</c:v>
                </c:pt>
                <c:pt idx="2">
                  <c:v>4</c:v>
                </c:pt>
                <c:pt idx="3">
                  <c:v>4</c:v>
                </c:pt>
                <c:pt idx="4">
                  <c:v>4</c:v>
                </c:pt>
              </c:numCache>
            </c:numRef>
          </c:val>
        </c:ser>
        <c:marker val="1"/>
        <c:axId val="140486912"/>
        <c:axId val="140496896"/>
      </c:lineChart>
      <c:catAx>
        <c:axId val="140486912"/>
        <c:scaling>
          <c:orientation val="minMax"/>
        </c:scaling>
        <c:axPos val="b"/>
        <c:numFmt formatCode="General" sourceLinked="1"/>
        <c:tickLblPos val="nextTo"/>
        <c:crossAx val="140496896"/>
        <c:crosses val="autoZero"/>
        <c:auto val="1"/>
        <c:lblAlgn val="ctr"/>
        <c:lblOffset val="100"/>
      </c:catAx>
      <c:valAx>
        <c:axId val="140496896"/>
        <c:scaling>
          <c:orientation val="minMax"/>
        </c:scaling>
        <c:axPos val="l"/>
        <c:majorGridlines/>
        <c:numFmt formatCode="General" sourceLinked="1"/>
        <c:tickLblPos val="nextTo"/>
        <c:crossAx val="14048691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th-TH"/>
    </a:p>
  </c:txPr>
  <c:externalData r:id="rId1"/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h-TH"/>
  <c:chart>
    <c:plotArea>
      <c:layout>
        <c:manualLayout>
          <c:layoutTarget val="inner"/>
          <c:xMode val="edge"/>
          <c:yMode val="edge"/>
          <c:x val="0.11124661881710268"/>
          <c:y val="4.4393549142422856E-2"/>
          <c:w val="0.73494793424111082"/>
          <c:h val="0.8372910775777673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STEMI</c:v>
                </c:pt>
              </c:strCache>
            </c:strRef>
          </c:tx>
          <c:dLbls>
            <c:dLbl>
              <c:idx val="1"/>
              <c:layout>
                <c:manualLayout>
                  <c:x val="-1.6210670297176378E-3"/>
                  <c:y val="-4.3749999999999997E-2"/>
                </c:manualLayout>
              </c:layout>
              <c:showVal val="1"/>
            </c:dLbl>
            <c:dLbl>
              <c:idx val="2"/>
              <c:layout>
                <c:manualLayout>
                  <c:x val="6.4842681188705519E-3"/>
                  <c:y val="-2.5000000000000046E-2"/>
                </c:manualLayout>
              </c:layout>
              <c:showVal val="1"/>
            </c:dLbl>
            <c:txPr>
              <a:bodyPr anchor="t" anchorCtr="0"/>
              <a:lstStyle/>
              <a:p>
                <a:pPr>
                  <a:defRPr sz="2000" b="1">
                    <a:solidFill>
                      <a:schemeClr val="accent1">
                        <a:lumMod val="50000"/>
                      </a:schemeClr>
                    </a:solidFill>
                    <a:latin typeface="Browallia New" pitchFamily="34" charset="-34"/>
                    <a:cs typeface="Browallia New" pitchFamily="34" charset="-34"/>
                  </a:defRPr>
                </a:pPr>
                <a:endParaRPr lang="th-TH"/>
              </a:p>
            </c:txPr>
            <c:showVal val="1"/>
          </c:dLbls>
          <c:cat>
            <c:numRef>
              <c:f>Sheet1!$A$2:$A$7</c:f>
              <c:numCache>
                <c:formatCode>General</c:formatCode>
                <c:ptCount val="6"/>
                <c:pt idx="0">
                  <c:v>2554</c:v>
                </c:pt>
                <c:pt idx="1">
                  <c:v>2555</c:v>
                </c:pt>
                <c:pt idx="2">
                  <c:v>2556</c:v>
                </c:pt>
                <c:pt idx="3">
                  <c:v>2557</c:v>
                </c:pt>
                <c:pt idx="4">
                  <c:v>2558</c:v>
                </c:pt>
                <c:pt idx="5">
                  <c:v>2559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4</c:v>
                </c:pt>
                <c:pt idx="1">
                  <c:v>5</c:v>
                </c:pt>
                <c:pt idx="2">
                  <c:v>1</c:v>
                </c:pt>
                <c:pt idx="3">
                  <c:v>2</c:v>
                </c:pt>
                <c:pt idx="4">
                  <c:v>4</c:v>
                </c:pt>
                <c:pt idx="5">
                  <c:v>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Dead ก่อนมาถึง รพ</c:v>
                </c:pt>
              </c:strCache>
            </c:strRef>
          </c:tx>
          <c:dLbls>
            <c:dLbl>
              <c:idx val="0"/>
              <c:layout>
                <c:manualLayout>
                  <c:x val="-1.6210670297176378E-3"/>
                  <c:y val="-4.6874999999999986E-2"/>
                </c:manualLayout>
              </c:layout>
              <c:showVal val="1"/>
            </c:dLbl>
            <c:dLbl>
              <c:idx val="2"/>
              <c:layout>
                <c:manualLayout>
                  <c:x val="6.4842142591563885E-3"/>
                  <c:y val="2.2266394169303362E-4"/>
                </c:manualLayout>
              </c:layout>
              <c:showVal val="1"/>
            </c:dLbl>
            <c:txPr>
              <a:bodyPr anchor="t" anchorCtr="0"/>
              <a:lstStyle/>
              <a:p>
                <a:pPr>
                  <a:defRPr sz="2000" b="1">
                    <a:solidFill>
                      <a:schemeClr val="accent2">
                        <a:lumMod val="50000"/>
                      </a:schemeClr>
                    </a:solidFill>
                    <a:latin typeface="Browallia New" pitchFamily="34" charset="-34"/>
                    <a:cs typeface="Browallia New" pitchFamily="34" charset="-34"/>
                  </a:defRPr>
                </a:pPr>
                <a:endParaRPr lang="th-TH"/>
              </a:p>
            </c:txPr>
            <c:showVal val="1"/>
          </c:dLbls>
          <c:cat>
            <c:numRef>
              <c:f>Sheet1!$A$2:$A$7</c:f>
              <c:numCache>
                <c:formatCode>General</c:formatCode>
                <c:ptCount val="6"/>
                <c:pt idx="0">
                  <c:v>2554</c:v>
                </c:pt>
                <c:pt idx="1">
                  <c:v>2555</c:v>
                </c:pt>
                <c:pt idx="2">
                  <c:v>2556</c:v>
                </c:pt>
                <c:pt idx="3">
                  <c:v>2557</c:v>
                </c:pt>
                <c:pt idx="4">
                  <c:v>2558</c:v>
                </c:pt>
                <c:pt idx="5">
                  <c:v>2559</c:v>
                </c:pt>
              </c:numCache>
            </c:numRef>
          </c:cat>
          <c:val>
            <c:numRef>
              <c:f>Sheet1!$C$2:$C$7</c:f>
              <c:numCache>
                <c:formatCode>General</c:formatCode>
                <c:ptCount val="6"/>
                <c:pt idx="0">
                  <c:v>4</c:v>
                </c:pt>
                <c:pt idx="1">
                  <c:v>0</c:v>
                </c:pt>
                <c:pt idx="2">
                  <c:v>4</c:v>
                </c:pt>
                <c:pt idx="3">
                  <c:v>5</c:v>
                </c:pt>
                <c:pt idx="4">
                  <c:v>3</c:v>
                </c:pt>
                <c:pt idx="5">
                  <c:v>2</c:v>
                </c:pt>
              </c:numCache>
            </c:numRef>
          </c:val>
        </c:ser>
        <c:axId val="140357632"/>
        <c:axId val="140359168"/>
      </c:barChart>
      <c:catAx>
        <c:axId val="14035763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>
                <a:latin typeface="Browallia New" pitchFamily="34" charset="-34"/>
                <a:cs typeface="Browallia New" pitchFamily="34" charset="-34"/>
              </a:defRPr>
            </a:pPr>
            <a:endParaRPr lang="th-TH"/>
          </a:p>
        </c:txPr>
        <c:crossAx val="140359168"/>
        <c:crosses val="autoZero"/>
        <c:auto val="1"/>
        <c:lblAlgn val="ctr"/>
        <c:lblOffset val="100"/>
      </c:catAx>
      <c:valAx>
        <c:axId val="140359168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>
                <a:latin typeface="Browallia New" pitchFamily="34" charset="-34"/>
                <a:cs typeface="Browallia New" pitchFamily="34" charset="-34"/>
              </a:defRPr>
            </a:pPr>
            <a:endParaRPr lang="th-TH"/>
          </a:p>
        </c:txPr>
        <c:crossAx val="140357632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2000" b="1">
                <a:solidFill>
                  <a:schemeClr val="accent1">
                    <a:lumMod val="50000"/>
                  </a:schemeClr>
                </a:solidFill>
                <a:latin typeface="Browallia New" pitchFamily="34" charset="-34"/>
                <a:cs typeface="Browallia New" pitchFamily="34" charset="-34"/>
              </a:defRPr>
            </a:pPr>
            <a:endParaRPr lang="th-TH"/>
          </a:p>
        </c:txPr>
      </c:legendEntry>
      <c:legendEntry>
        <c:idx val="1"/>
        <c:txPr>
          <a:bodyPr/>
          <a:lstStyle/>
          <a:p>
            <a:pPr>
              <a:defRPr sz="2000" b="1">
                <a:solidFill>
                  <a:schemeClr val="accent2">
                    <a:lumMod val="50000"/>
                  </a:schemeClr>
                </a:solidFill>
                <a:latin typeface="Browallia New" pitchFamily="34" charset="-34"/>
                <a:cs typeface="Browallia New" pitchFamily="34" charset="-34"/>
              </a:defRPr>
            </a:pPr>
            <a:endParaRPr lang="th-TH"/>
          </a:p>
        </c:txPr>
      </c:legendEntry>
      <c:layout>
        <c:manualLayout>
          <c:xMode val="edge"/>
          <c:yMode val="edge"/>
          <c:x val="0.82937342797066549"/>
          <c:y val="0.48979249024843008"/>
          <c:w val="0.17062657202933418"/>
          <c:h val="0.42619745622149274"/>
        </c:manualLayout>
      </c:layout>
      <c:txPr>
        <a:bodyPr/>
        <a:lstStyle/>
        <a:p>
          <a:pPr>
            <a:defRPr sz="2000">
              <a:latin typeface="Browallia New" pitchFamily="34" charset="-34"/>
              <a:cs typeface="Browallia New" pitchFamily="34" charset="-34"/>
            </a:defRPr>
          </a:pPr>
          <a:endParaRPr lang="th-TH"/>
        </a:p>
      </c:txPr>
    </c:legend>
    <c:plotVisOnly val="1"/>
    <c:dispBlanksAs val="gap"/>
  </c:chart>
  <c:txPr>
    <a:bodyPr/>
    <a:lstStyle/>
    <a:p>
      <a:pPr>
        <a:defRPr sz="1800"/>
      </a:pPr>
      <a:endParaRPr lang="th-TH"/>
    </a:p>
  </c:txPr>
  <c:externalData r:id="rId1"/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h-TH"/>
  <c:chart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door to refer 30 นาที</c:v>
                </c:pt>
              </c:strCache>
            </c:strRef>
          </c:tx>
          <c:dLbls>
            <c:spPr>
              <a:solidFill>
                <a:schemeClr val="accent2">
                  <a:lumMod val="40000"/>
                  <a:lumOff val="60000"/>
                </a:schemeClr>
              </a:solidFill>
            </c:spPr>
            <c:showVal val="1"/>
          </c:dLbls>
          <c:cat>
            <c:numRef>
              <c:f>Sheet1!$A$2:$A$7</c:f>
              <c:numCache>
                <c:formatCode>General</c:formatCode>
                <c:ptCount val="6"/>
                <c:pt idx="0">
                  <c:v>2554</c:v>
                </c:pt>
                <c:pt idx="1">
                  <c:v>2555</c:v>
                </c:pt>
                <c:pt idx="2">
                  <c:v>2556</c:v>
                </c:pt>
                <c:pt idx="3">
                  <c:v>2557</c:v>
                </c:pt>
                <c:pt idx="4">
                  <c:v>2558</c:v>
                </c:pt>
                <c:pt idx="5">
                  <c:v>2559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88.8</c:v>
                </c:pt>
                <c:pt idx="1">
                  <c:v>88.9</c:v>
                </c:pt>
                <c:pt idx="2">
                  <c:v>63.6</c:v>
                </c:pt>
                <c:pt idx="3">
                  <c:v>58.33</c:v>
                </c:pt>
                <c:pt idx="4">
                  <c:v>63.6</c:v>
                </c:pt>
                <c:pt idx="5">
                  <c:v>70.649999999999991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door to needleภายใน 30 นาที</c:v>
                </c:pt>
              </c:strCache>
            </c:strRef>
          </c:tx>
          <c:dLbls>
            <c:showVal val="1"/>
          </c:dLbls>
          <c:cat>
            <c:numRef>
              <c:f>Sheet1!$A$2:$A$7</c:f>
              <c:numCache>
                <c:formatCode>General</c:formatCode>
                <c:ptCount val="6"/>
                <c:pt idx="0">
                  <c:v>2554</c:v>
                </c:pt>
                <c:pt idx="1">
                  <c:v>2555</c:v>
                </c:pt>
                <c:pt idx="2">
                  <c:v>2556</c:v>
                </c:pt>
                <c:pt idx="3">
                  <c:v>2557</c:v>
                </c:pt>
                <c:pt idx="4">
                  <c:v>2558</c:v>
                </c:pt>
                <c:pt idx="5">
                  <c:v>2559</c:v>
                </c:pt>
              </c:numCache>
            </c:numRef>
          </c:cat>
          <c:val>
            <c:numRef>
              <c:f>Sheet1!$C$2:$C$7</c:f>
              <c:numCache>
                <c:formatCode>General</c:formatCode>
                <c:ptCount val="6"/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</c:ser>
        <c:marker val="1"/>
        <c:axId val="140616832"/>
        <c:axId val="140649600"/>
      </c:lineChart>
      <c:catAx>
        <c:axId val="140616832"/>
        <c:scaling>
          <c:orientation val="minMax"/>
        </c:scaling>
        <c:axPos val="b"/>
        <c:numFmt formatCode="General" sourceLinked="1"/>
        <c:tickLblPos val="nextTo"/>
        <c:crossAx val="140649600"/>
        <c:crosses val="autoZero"/>
        <c:auto val="1"/>
        <c:lblAlgn val="ctr"/>
        <c:lblOffset val="100"/>
      </c:catAx>
      <c:valAx>
        <c:axId val="140649600"/>
        <c:scaling>
          <c:orientation val="minMax"/>
        </c:scaling>
        <c:axPos val="l"/>
        <c:majorGridlines/>
        <c:numFmt formatCode="General" sourceLinked="1"/>
        <c:tickLblPos val="nextTo"/>
        <c:crossAx val="14061683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6204182543231715"/>
          <c:y val="0.54218651574803056"/>
          <c:w val="0.3379581745676889"/>
          <c:h val="0.32812696850393863"/>
        </c:manualLayout>
      </c:layout>
      <c:spPr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c:spPr>
      <c:txPr>
        <a:bodyPr/>
        <a:lstStyle/>
        <a:p>
          <a:pPr>
            <a:defRPr>
              <a:solidFill>
                <a:schemeClr val="dk1"/>
              </a:solidFill>
              <a:latin typeface="+mn-lt"/>
              <a:ea typeface="+mn-ea"/>
              <a:cs typeface="+mn-cs"/>
            </a:defRPr>
          </a:pPr>
          <a:endParaRPr lang="th-TH"/>
        </a:p>
      </c:txPr>
    </c:legend>
    <c:plotVisOnly val="1"/>
    <c:dispBlanksAs val="gap"/>
  </c:chart>
  <c:txPr>
    <a:bodyPr/>
    <a:lstStyle/>
    <a:p>
      <a:pPr>
        <a:defRPr sz="2000">
          <a:latin typeface="Browallia New" pitchFamily="34" charset="-34"/>
          <a:cs typeface="Browallia New" pitchFamily="34" charset="-34"/>
        </a:defRPr>
      </a:pPr>
      <a:endParaRPr lang="th-TH"/>
    </a:p>
  </c:txPr>
  <c:externalData r:id="rId1"/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h-TH"/>
  <c:chart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door to refer 30 นาที</c:v>
                </c:pt>
              </c:strCache>
            </c:strRef>
          </c:tx>
          <c:dLbls>
            <c:spPr>
              <a:solidFill>
                <a:schemeClr val="accent2">
                  <a:lumMod val="40000"/>
                  <a:lumOff val="60000"/>
                </a:schemeClr>
              </a:solidFill>
            </c:spPr>
            <c:showVal val="1"/>
          </c:dLbls>
          <c:cat>
            <c:numRef>
              <c:f>Sheet1!$A$2:$A$7</c:f>
              <c:numCache>
                <c:formatCode>General</c:formatCode>
                <c:ptCount val="6"/>
                <c:pt idx="0">
                  <c:v>2554</c:v>
                </c:pt>
                <c:pt idx="1">
                  <c:v>2555</c:v>
                </c:pt>
                <c:pt idx="2">
                  <c:v>2556</c:v>
                </c:pt>
                <c:pt idx="3">
                  <c:v>2557</c:v>
                </c:pt>
                <c:pt idx="4">
                  <c:v>2558</c:v>
                </c:pt>
                <c:pt idx="5">
                  <c:v>2559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88.8</c:v>
                </c:pt>
                <c:pt idx="1">
                  <c:v>88.9</c:v>
                </c:pt>
                <c:pt idx="2">
                  <c:v>63.6</c:v>
                </c:pt>
                <c:pt idx="3">
                  <c:v>58.33</c:v>
                </c:pt>
                <c:pt idx="4">
                  <c:v>63.6</c:v>
                </c:pt>
                <c:pt idx="5">
                  <c:v>70.649999999999991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door to needleภายใน 30 นาที</c:v>
                </c:pt>
              </c:strCache>
            </c:strRef>
          </c:tx>
          <c:dLbls>
            <c:showVal val="1"/>
          </c:dLbls>
          <c:cat>
            <c:numRef>
              <c:f>Sheet1!$A$2:$A$7</c:f>
              <c:numCache>
                <c:formatCode>General</c:formatCode>
                <c:ptCount val="6"/>
                <c:pt idx="0">
                  <c:v>2554</c:v>
                </c:pt>
                <c:pt idx="1">
                  <c:v>2555</c:v>
                </c:pt>
                <c:pt idx="2">
                  <c:v>2556</c:v>
                </c:pt>
                <c:pt idx="3">
                  <c:v>2557</c:v>
                </c:pt>
                <c:pt idx="4">
                  <c:v>2558</c:v>
                </c:pt>
                <c:pt idx="5">
                  <c:v>2559</c:v>
                </c:pt>
              </c:numCache>
            </c:numRef>
          </c:cat>
          <c:val>
            <c:numRef>
              <c:f>Sheet1!$C$2:$C$7</c:f>
              <c:numCache>
                <c:formatCode>General</c:formatCode>
                <c:ptCount val="6"/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</c:ser>
        <c:marker val="1"/>
        <c:axId val="140720768"/>
        <c:axId val="140722560"/>
      </c:lineChart>
      <c:catAx>
        <c:axId val="140720768"/>
        <c:scaling>
          <c:orientation val="minMax"/>
        </c:scaling>
        <c:axPos val="b"/>
        <c:numFmt formatCode="General" sourceLinked="1"/>
        <c:tickLblPos val="nextTo"/>
        <c:crossAx val="140722560"/>
        <c:crosses val="autoZero"/>
        <c:auto val="1"/>
        <c:lblAlgn val="ctr"/>
        <c:lblOffset val="100"/>
      </c:catAx>
      <c:valAx>
        <c:axId val="140722560"/>
        <c:scaling>
          <c:orientation val="minMax"/>
        </c:scaling>
        <c:axPos val="l"/>
        <c:majorGridlines/>
        <c:numFmt formatCode="General" sourceLinked="1"/>
        <c:tickLblPos val="nextTo"/>
        <c:crossAx val="14072076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6204182543231693"/>
          <c:y val="0.54218651574803056"/>
          <c:w val="0.33795817456768867"/>
          <c:h val="0.32812696850393852"/>
        </c:manualLayout>
      </c:layout>
      <c:spPr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c:spPr>
      <c:txPr>
        <a:bodyPr/>
        <a:lstStyle/>
        <a:p>
          <a:pPr>
            <a:defRPr>
              <a:solidFill>
                <a:schemeClr val="dk1"/>
              </a:solidFill>
              <a:latin typeface="+mn-lt"/>
              <a:ea typeface="+mn-ea"/>
              <a:cs typeface="+mn-cs"/>
            </a:defRPr>
          </a:pPr>
          <a:endParaRPr lang="th-TH"/>
        </a:p>
      </c:txPr>
    </c:legend>
    <c:plotVisOnly val="1"/>
    <c:dispBlanksAs val="gap"/>
  </c:chart>
  <c:txPr>
    <a:bodyPr/>
    <a:lstStyle/>
    <a:p>
      <a:pPr>
        <a:defRPr sz="2000">
          <a:latin typeface="Browallia New" pitchFamily="34" charset="-34"/>
          <a:cs typeface="Browallia New" pitchFamily="34" charset="-34"/>
        </a:defRPr>
      </a:pPr>
      <a:endParaRPr lang="th-TH"/>
    </a:p>
  </c:txPr>
  <c:externalData r:id="rId1"/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E8C1F76-05B6-45BD-8F81-62648A49C77A}" type="doc">
      <dgm:prSet loTypeId="urn:microsoft.com/office/officeart/2005/8/layout/radial5" loCatId="relationship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2659CA3C-90D0-470C-B38D-C812063D4C40}">
      <dgm:prSet phldrT="[ข้อความ]" custT="1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 prst="artDeco"/>
        </a:sp3d>
      </dgm:spPr>
      <dgm:t>
        <a:bodyPr/>
        <a:lstStyle/>
        <a:p>
          <a:r>
            <a:rPr lang="th-TH" sz="2800" b="1" dirty="0" smtClean="0">
              <a:latin typeface="Browallia New" pitchFamily="34" charset="-34"/>
              <a:cs typeface="Browallia New" pitchFamily="34" charset="-34"/>
            </a:rPr>
            <a:t>กลุ่มโรค</a:t>
          </a:r>
        </a:p>
        <a:p>
          <a:r>
            <a:rPr lang="th-TH" sz="2800" b="1" dirty="0" smtClean="0">
              <a:latin typeface="Browallia New" pitchFamily="34" charset="-34"/>
              <a:cs typeface="Browallia New" pitchFamily="34" charset="-34"/>
            </a:rPr>
            <a:t>ที่มุ่งเน้น</a:t>
          </a:r>
          <a:endParaRPr lang="en-US" sz="2800" b="1" dirty="0">
            <a:latin typeface="Browallia New" pitchFamily="34" charset="-34"/>
            <a:cs typeface="Browallia New" pitchFamily="34" charset="-34"/>
          </a:endParaRPr>
        </a:p>
      </dgm:t>
    </dgm:pt>
    <dgm:pt modelId="{9CE4FB5A-7C34-4F47-ABBE-7F6F43C055D0}" type="parTrans" cxnId="{ABB99CB7-E007-4E3A-9C62-649092D8B833}">
      <dgm:prSet/>
      <dgm:spPr/>
      <dgm:t>
        <a:bodyPr/>
        <a:lstStyle/>
        <a:p>
          <a:endParaRPr lang="en-US"/>
        </a:p>
      </dgm:t>
    </dgm:pt>
    <dgm:pt modelId="{995AD9EE-0981-4F2D-AB12-4F3F2CD3C0A4}" type="sibTrans" cxnId="{ABB99CB7-E007-4E3A-9C62-649092D8B833}">
      <dgm:prSet/>
      <dgm:spPr/>
      <dgm:t>
        <a:bodyPr/>
        <a:lstStyle/>
        <a:p>
          <a:endParaRPr lang="en-US"/>
        </a:p>
      </dgm:t>
    </dgm:pt>
    <dgm:pt modelId="{106D8A1E-27C1-40B0-8A96-EC1D28A20279}">
      <dgm:prSet phldrT="[ข้อความ]" custT="1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>
        <a:solidFill>
          <a:srgbClr val="FF0000"/>
        </a:solidFill>
      </dgm:spPr>
      <dgm:t>
        <a:bodyPr/>
        <a:lstStyle/>
        <a:p>
          <a:r>
            <a:rPr lang="th-TH" sz="2400" b="1" dirty="0" smtClean="0">
              <a:latin typeface="Browallia New" pitchFamily="34" charset="-34"/>
              <a:cs typeface="Browallia New" pitchFamily="34" charset="-34"/>
            </a:rPr>
            <a:t>โรคฉุกเฉิน</a:t>
          </a:r>
          <a:endParaRPr lang="en-US" sz="2400" b="1" dirty="0">
            <a:latin typeface="Browallia New" pitchFamily="34" charset="-34"/>
            <a:cs typeface="Browallia New" pitchFamily="34" charset="-34"/>
          </a:endParaRPr>
        </a:p>
      </dgm:t>
    </dgm:pt>
    <dgm:pt modelId="{86AC246A-C693-48C8-B0B6-CAB245C4AA4C}" type="parTrans" cxnId="{70AFB47F-E6F6-47BA-A9B3-CBD4CF984507}">
      <dgm:prSet/>
      <dgm:spPr/>
      <dgm:t>
        <a:bodyPr/>
        <a:lstStyle/>
        <a:p>
          <a:endParaRPr lang="en-US"/>
        </a:p>
      </dgm:t>
    </dgm:pt>
    <dgm:pt modelId="{F6A8AFDE-02B8-4FC4-994F-7F44196C2297}" type="sibTrans" cxnId="{70AFB47F-E6F6-47BA-A9B3-CBD4CF984507}">
      <dgm:prSet/>
      <dgm:spPr/>
      <dgm:t>
        <a:bodyPr/>
        <a:lstStyle/>
        <a:p>
          <a:endParaRPr lang="en-US"/>
        </a:p>
      </dgm:t>
    </dgm:pt>
    <dgm:pt modelId="{4823DE4A-FE50-45FA-AA47-9926F6EA6187}">
      <dgm:prSet phldrT="[ข้อความ]" custT="1"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>
        <a:solidFill>
          <a:srgbClr val="00B0F0"/>
        </a:solidFill>
      </dgm:spPr>
      <dgm:t>
        <a:bodyPr/>
        <a:lstStyle/>
        <a:p>
          <a:r>
            <a:rPr lang="th-TH" sz="2400" b="1" dirty="0" smtClean="0">
              <a:latin typeface="Browallia New" pitchFamily="34" charset="-34"/>
              <a:cs typeface="Browallia New" pitchFamily="34" charset="-34"/>
            </a:rPr>
            <a:t>โรคเรื้อรัง</a:t>
          </a:r>
          <a:endParaRPr lang="en-US" sz="2400" b="1" dirty="0">
            <a:latin typeface="Browallia New" pitchFamily="34" charset="-34"/>
            <a:cs typeface="Browallia New" pitchFamily="34" charset="-34"/>
          </a:endParaRPr>
        </a:p>
      </dgm:t>
    </dgm:pt>
    <dgm:pt modelId="{CAA0BADE-C7C2-4F18-8978-C2072049FF42}" type="parTrans" cxnId="{06C44E7E-66C1-416A-B793-850BA63F0CBA}">
      <dgm:prSet/>
      <dgm:spPr/>
      <dgm:t>
        <a:bodyPr/>
        <a:lstStyle/>
        <a:p>
          <a:endParaRPr lang="en-US"/>
        </a:p>
      </dgm:t>
    </dgm:pt>
    <dgm:pt modelId="{67FFA9A1-4345-4F08-BAB1-1449FBF8E515}" type="sibTrans" cxnId="{06C44E7E-66C1-416A-B793-850BA63F0CBA}">
      <dgm:prSet/>
      <dgm:spPr/>
      <dgm:t>
        <a:bodyPr/>
        <a:lstStyle/>
        <a:p>
          <a:endParaRPr lang="en-US"/>
        </a:p>
      </dgm:t>
    </dgm:pt>
    <dgm:pt modelId="{B15E8862-4EBE-4B52-B637-C028F83F884E}">
      <dgm:prSet phldrT="[ข้อความ]"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th-TH" sz="2400" b="1" dirty="0" smtClean="0">
              <a:latin typeface="Browallia New" pitchFamily="34" charset="-34"/>
              <a:cs typeface="Browallia New" pitchFamily="34" charset="-34"/>
            </a:rPr>
            <a:t>มารดาทารก</a:t>
          </a:r>
          <a:endParaRPr lang="en-US" sz="2400" b="1" dirty="0">
            <a:latin typeface="Browallia New" pitchFamily="34" charset="-34"/>
            <a:cs typeface="Browallia New" pitchFamily="34" charset="-34"/>
          </a:endParaRPr>
        </a:p>
      </dgm:t>
    </dgm:pt>
    <dgm:pt modelId="{0B896663-E1A9-4CC2-9E66-001C42EDD1E8}" type="parTrans" cxnId="{30533CA8-B2A5-4094-927E-19CB74FAAC09}">
      <dgm:prSet/>
      <dgm:spPr/>
      <dgm:t>
        <a:bodyPr/>
        <a:lstStyle/>
        <a:p>
          <a:endParaRPr lang="en-US"/>
        </a:p>
      </dgm:t>
    </dgm:pt>
    <dgm:pt modelId="{5B7B2B4F-952F-49A4-A811-56A3F41E9832}" type="sibTrans" cxnId="{30533CA8-B2A5-4094-927E-19CB74FAAC09}">
      <dgm:prSet/>
      <dgm:spPr/>
      <dgm:t>
        <a:bodyPr/>
        <a:lstStyle/>
        <a:p>
          <a:endParaRPr lang="en-US"/>
        </a:p>
      </dgm:t>
    </dgm:pt>
    <dgm:pt modelId="{0B8D648F-A731-48B8-A865-03237A575B30}">
      <dgm:prSet phldrT="[ข้อความ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th-TH" sz="2400" b="1" dirty="0" smtClean="0">
              <a:latin typeface="Browallia New" pitchFamily="34" charset="-34"/>
              <a:cs typeface="Browallia New" pitchFamily="34" charset="-34"/>
            </a:rPr>
            <a:t>โรคติดเชื้อ</a:t>
          </a:r>
          <a:endParaRPr lang="en-US" sz="2400" b="1" dirty="0">
            <a:latin typeface="Browallia New" pitchFamily="34" charset="-34"/>
            <a:cs typeface="Browallia New" pitchFamily="34" charset="-34"/>
          </a:endParaRPr>
        </a:p>
      </dgm:t>
    </dgm:pt>
    <dgm:pt modelId="{8C8745A4-21DF-4281-B8C0-5F84423473F8}" type="parTrans" cxnId="{A21B6A35-09E8-45E5-A5A2-F336EAF7C440}">
      <dgm:prSet/>
      <dgm:spPr/>
      <dgm:t>
        <a:bodyPr/>
        <a:lstStyle/>
        <a:p>
          <a:endParaRPr lang="en-US"/>
        </a:p>
      </dgm:t>
    </dgm:pt>
    <dgm:pt modelId="{D2B94085-8D30-443D-A13C-F2CCBE1E49EC}" type="sibTrans" cxnId="{A21B6A35-09E8-45E5-A5A2-F336EAF7C440}">
      <dgm:prSet/>
      <dgm:spPr/>
      <dgm:t>
        <a:bodyPr/>
        <a:lstStyle/>
        <a:p>
          <a:endParaRPr lang="en-US"/>
        </a:p>
      </dgm:t>
    </dgm:pt>
    <dgm:pt modelId="{0BF0B22D-BFF2-49C1-8F38-1D0B0D740778}">
      <dgm:prSet phldrT="[ข้อความ]" custT="1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th-TH" sz="2400" b="1" dirty="0" smtClean="0">
              <a:latin typeface="Browallia New" pitchFamily="34" charset="-34"/>
              <a:cs typeface="Browallia New" pitchFamily="34" charset="-34"/>
            </a:rPr>
            <a:t>ดูแลต่อเนื่องสู่ชุมชน</a:t>
          </a:r>
          <a:endParaRPr lang="en-US" sz="2400" b="1" dirty="0">
            <a:latin typeface="Browallia New" pitchFamily="34" charset="-34"/>
            <a:cs typeface="Browallia New" pitchFamily="34" charset="-34"/>
          </a:endParaRPr>
        </a:p>
      </dgm:t>
    </dgm:pt>
    <dgm:pt modelId="{4264176A-97AC-4914-B16B-976B03D79533}" type="parTrans" cxnId="{6A7EAC1F-9C32-49B6-AF7E-3651133645C7}">
      <dgm:prSet/>
      <dgm:spPr/>
      <dgm:t>
        <a:bodyPr/>
        <a:lstStyle/>
        <a:p>
          <a:endParaRPr lang="th-TH"/>
        </a:p>
      </dgm:t>
    </dgm:pt>
    <dgm:pt modelId="{D8A404B5-B251-45FD-8BB5-2E69934FA2F9}" type="sibTrans" cxnId="{6A7EAC1F-9C32-49B6-AF7E-3651133645C7}">
      <dgm:prSet/>
      <dgm:spPr/>
      <dgm:t>
        <a:bodyPr/>
        <a:lstStyle/>
        <a:p>
          <a:endParaRPr lang="th-TH"/>
        </a:p>
      </dgm:t>
    </dgm:pt>
    <dgm:pt modelId="{5299AB2B-5441-4D2B-8448-958FF2486F51}" type="pres">
      <dgm:prSet presAssocID="{EE8C1F76-05B6-45BD-8F81-62648A49C77A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316AD50D-2C76-4C98-A0F1-941275A5F0AA}" type="pres">
      <dgm:prSet presAssocID="{2659CA3C-90D0-470C-B38D-C812063D4C40}" presName="centerShape" presStyleLbl="node0" presStyleIdx="0" presStyleCnt="1" custScaleX="184027" custScaleY="132616"/>
      <dgm:spPr/>
      <dgm:t>
        <a:bodyPr/>
        <a:lstStyle/>
        <a:p>
          <a:endParaRPr lang="en-US"/>
        </a:p>
      </dgm:t>
    </dgm:pt>
    <dgm:pt modelId="{7E9D3DC1-1545-4A0B-9D6B-B9C4C94538F6}" type="pres">
      <dgm:prSet presAssocID="{86AC246A-C693-48C8-B0B6-CAB245C4AA4C}" presName="parTrans" presStyleLbl="sibTrans2D1" presStyleIdx="0" presStyleCnt="5"/>
      <dgm:spPr/>
      <dgm:t>
        <a:bodyPr/>
        <a:lstStyle/>
        <a:p>
          <a:endParaRPr lang="th-TH"/>
        </a:p>
      </dgm:t>
    </dgm:pt>
    <dgm:pt modelId="{85492BFF-B158-4935-B01B-8ED9C0A14295}" type="pres">
      <dgm:prSet presAssocID="{86AC246A-C693-48C8-B0B6-CAB245C4AA4C}" presName="connectorText" presStyleLbl="sibTrans2D1" presStyleIdx="0" presStyleCnt="5"/>
      <dgm:spPr/>
      <dgm:t>
        <a:bodyPr/>
        <a:lstStyle/>
        <a:p>
          <a:endParaRPr lang="th-TH"/>
        </a:p>
      </dgm:t>
    </dgm:pt>
    <dgm:pt modelId="{30AEB8EE-5729-49A3-AA58-D0CB042CF14F}" type="pres">
      <dgm:prSet presAssocID="{106D8A1E-27C1-40B0-8A96-EC1D28A20279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7657AE5E-205C-48BA-ABE2-60B7F0D1ABCB}" type="pres">
      <dgm:prSet presAssocID="{CAA0BADE-C7C2-4F18-8978-C2072049FF42}" presName="parTrans" presStyleLbl="sibTrans2D1" presStyleIdx="1" presStyleCnt="5"/>
      <dgm:spPr/>
      <dgm:t>
        <a:bodyPr/>
        <a:lstStyle/>
        <a:p>
          <a:endParaRPr lang="th-TH"/>
        </a:p>
      </dgm:t>
    </dgm:pt>
    <dgm:pt modelId="{D10F90F6-A6A5-4D33-B98E-57E98D9CFF24}" type="pres">
      <dgm:prSet presAssocID="{CAA0BADE-C7C2-4F18-8978-C2072049FF42}" presName="connectorText" presStyleLbl="sibTrans2D1" presStyleIdx="1" presStyleCnt="5"/>
      <dgm:spPr/>
      <dgm:t>
        <a:bodyPr/>
        <a:lstStyle/>
        <a:p>
          <a:endParaRPr lang="th-TH"/>
        </a:p>
      </dgm:t>
    </dgm:pt>
    <dgm:pt modelId="{96BF071E-7017-4627-B3A9-0DAE314886DC}" type="pres">
      <dgm:prSet presAssocID="{4823DE4A-FE50-45FA-AA47-9926F6EA6187}" presName="node" presStyleLbl="node1" presStyleIdx="1" presStyleCnt="5" custRadScaleRad="154980" custRadScaleInc="-3590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F0E3F5A-E7A4-4488-A826-5E4E5517BD7B}" type="pres">
      <dgm:prSet presAssocID="{0B896663-E1A9-4CC2-9E66-001C42EDD1E8}" presName="parTrans" presStyleLbl="sibTrans2D1" presStyleIdx="2" presStyleCnt="5"/>
      <dgm:spPr/>
      <dgm:t>
        <a:bodyPr/>
        <a:lstStyle/>
        <a:p>
          <a:endParaRPr lang="th-TH"/>
        </a:p>
      </dgm:t>
    </dgm:pt>
    <dgm:pt modelId="{76FB79A6-75A1-4E08-BA4A-0912ACAA8D09}" type="pres">
      <dgm:prSet presAssocID="{0B896663-E1A9-4CC2-9E66-001C42EDD1E8}" presName="connectorText" presStyleLbl="sibTrans2D1" presStyleIdx="2" presStyleCnt="5"/>
      <dgm:spPr/>
      <dgm:t>
        <a:bodyPr/>
        <a:lstStyle/>
        <a:p>
          <a:endParaRPr lang="th-TH"/>
        </a:p>
      </dgm:t>
    </dgm:pt>
    <dgm:pt modelId="{8F7949BF-F89D-46CD-B64C-A31CFD5DAF61}" type="pres">
      <dgm:prSet presAssocID="{B15E8862-4EBE-4B52-B637-C028F83F884E}" presName="node" presStyleLbl="node1" presStyleIdx="2" presStyleCnt="5" custRadScaleRad="104602" custRadScaleInc="-193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0D62F91-3BA2-4A9B-82FF-DF8135343452}" type="pres">
      <dgm:prSet presAssocID="{8C8745A4-21DF-4281-B8C0-5F84423473F8}" presName="parTrans" presStyleLbl="sibTrans2D1" presStyleIdx="3" presStyleCnt="5" custLinFactNeighborX="37666" custLinFactNeighborY="-2397"/>
      <dgm:spPr/>
      <dgm:t>
        <a:bodyPr/>
        <a:lstStyle/>
        <a:p>
          <a:endParaRPr lang="th-TH"/>
        </a:p>
      </dgm:t>
    </dgm:pt>
    <dgm:pt modelId="{FE5A32D4-6A66-4AA2-BC92-18DF75D1EBB6}" type="pres">
      <dgm:prSet presAssocID="{8C8745A4-21DF-4281-B8C0-5F84423473F8}" presName="connectorText" presStyleLbl="sibTrans2D1" presStyleIdx="3" presStyleCnt="5"/>
      <dgm:spPr/>
      <dgm:t>
        <a:bodyPr/>
        <a:lstStyle/>
        <a:p>
          <a:endParaRPr lang="th-TH"/>
        </a:p>
      </dgm:t>
    </dgm:pt>
    <dgm:pt modelId="{0E2DBA02-C8EA-4F06-ADF4-1AB6882FEE68}" type="pres">
      <dgm:prSet presAssocID="{0B8D648F-A731-48B8-A865-03237A575B30}" presName="node" presStyleLbl="node1" presStyleIdx="3" presStyleCnt="5" custRadScaleRad="114273" custRadScaleInc="55647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F2C30DA-8CB0-462B-B251-FC94B71511D5}" type="pres">
      <dgm:prSet presAssocID="{4264176A-97AC-4914-B16B-976B03D79533}" presName="parTrans" presStyleLbl="sibTrans2D1" presStyleIdx="4" presStyleCnt="5"/>
      <dgm:spPr/>
      <dgm:t>
        <a:bodyPr/>
        <a:lstStyle/>
        <a:p>
          <a:endParaRPr lang="th-TH"/>
        </a:p>
      </dgm:t>
    </dgm:pt>
    <dgm:pt modelId="{221B9B56-312A-4C39-A528-F3D1AE9333D9}" type="pres">
      <dgm:prSet presAssocID="{4264176A-97AC-4914-B16B-976B03D79533}" presName="connectorText" presStyleLbl="sibTrans2D1" presStyleIdx="4" presStyleCnt="5"/>
      <dgm:spPr/>
      <dgm:t>
        <a:bodyPr/>
        <a:lstStyle/>
        <a:p>
          <a:endParaRPr lang="th-TH"/>
        </a:p>
      </dgm:t>
    </dgm:pt>
    <dgm:pt modelId="{7055DD78-2C24-488C-8992-9A5AE9E9D20E}" type="pres">
      <dgm:prSet presAssocID="{0BF0B22D-BFF2-49C1-8F38-1D0B0D740778}" presName="node" presStyleLbl="node1" presStyleIdx="4" presStyleCnt="5" custRadScaleRad="120251" custRadScaleInc="3034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11FCCA93-A180-4B84-86E3-542C41379E85}" type="presOf" srcId="{106D8A1E-27C1-40B0-8A96-EC1D28A20279}" destId="{30AEB8EE-5729-49A3-AA58-D0CB042CF14F}" srcOrd="0" destOrd="0" presId="urn:microsoft.com/office/officeart/2005/8/layout/radial5"/>
    <dgm:cxn modelId="{A21B6A35-09E8-45E5-A5A2-F336EAF7C440}" srcId="{2659CA3C-90D0-470C-B38D-C812063D4C40}" destId="{0B8D648F-A731-48B8-A865-03237A575B30}" srcOrd="3" destOrd="0" parTransId="{8C8745A4-21DF-4281-B8C0-5F84423473F8}" sibTransId="{D2B94085-8D30-443D-A13C-F2CCBE1E49EC}"/>
    <dgm:cxn modelId="{C1EDA28B-43B9-4AC8-9D17-83C50B98453D}" type="presOf" srcId="{CAA0BADE-C7C2-4F18-8978-C2072049FF42}" destId="{7657AE5E-205C-48BA-ABE2-60B7F0D1ABCB}" srcOrd="0" destOrd="0" presId="urn:microsoft.com/office/officeart/2005/8/layout/radial5"/>
    <dgm:cxn modelId="{C5375F55-1440-4281-8AD6-757BBB3F211C}" type="presOf" srcId="{4823DE4A-FE50-45FA-AA47-9926F6EA6187}" destId="{96BF071E-7017-4627-B3A9-0DAE314886DC}" srcOrd="0" destOrd="0" presId="urn:microsoft.com/office/officeart/2005/8/layout/radial5"/>
    <dgm:cxn modelId="{2762D3BE-DE38-4429-88A6-927933536A29}" type="presOf" srcId="{4264176A-97AC-4914-B16B-976B03D79533}" destId="{FF2C30DA-8CB0-462B-B251-FC94B71511D5}" srcOrd="0" destOrd="0" presId="urn:microsoft.com/office/officeart/2005/8/layout/radial5"/>
    <dgm:cxn modelId="{6A7EAC1F-9C32-49B6-AF7E-3651133645C7}" srcId="{2659CA3C-90D0-470C-B38D-C812063D4C40}" destId="{0BF0B22D-BFF2-49C1-8F38-1D0B0D740778}" srcOrd="4" destOrd="0" parTransId="{4264176A-97AC-4914-B16B-976B03D79533}" sibTransId="{D8A404B5-B251-45FD-8BB5-2E69934FA2F9}"/>
    <dgm:cxn modelId="{E8A8A2E6-A93F-4606-9827-03856A51F7F9}" type="presOf" srcId="{CAA0BADE-C7C2-4F18-8978-C2072049FF42}" destId="{D10F90F6-A6A5-4D33-B98E-57E98D9CFF24}" srcOrd="1" destOrd="0" presId="urn:microsoft.com/office/officeart/2005/8/layout/radial5"/>
    <dgm:cxn modelId="{7F306181-1A9F-4E27-930F-1CE3E68F1D28}" type="presOf" srcId="{0B896663-E1A9-4CC2-9E66-001C42EDD1E8}" destId="{76FB79A6-75A1-4E08-BA4A-0912ACAA8D09}" srcOrd="1" destOrd="0" presId="urn:microsoft.com/office/officeart/2005/8/layout/radial5"/>
    <dgm:cxn modelId="{A4359FDD-0AC9-4125-8499-9440ED87CDCD}" type="presOf" srcId="{0B8D648F-A731-48B8-A865-03237A575B30}" destId="{0E2DBA02-C8EA-4F06-ADF4-1AB6882FEE68}" srcOrd="0" destOrd="0" presId="urn:microsoft.com/office/officeart/2005/8/layout/radial5"/>
    <dgm:cxn modelId="{ABB99CB7-E007-4E3A-9C62-649092D8B833}" srcId="{EE8C1F76-05B6-45BD-8F81-62648A49C77A}" destId="{2659CA3C-90D0-470C-B38D-C812063D4C40}" srcOrd="0" destOrd="0" parTransId="{9CE4FB5A-7C34-4F47-ABBE-7F6F43C055D0}" sibTransId="{995AD9EE-0981-4F2D-AB12-4F3F2CD3C0A4}"/>
    <dgm:cxn modelId="{06C44E7E-66C1-416A-B793-850BA63F0CBA}" srcId="{2659CA3C-90D0-470C-B38D-C812063D4C40}" destId="{4823DE4A-FE50-45FA-AA47-9926F6EA6187}" srcOrd="1" destOrd="0" parTransId="{CAA0BADE-C7C2-4F18-8978-C2072049FF42}" sibTransId="{67FFA9A1-4345-4F08-BAB1-1449FBF8E515}"/>
    <dgm:cxn modelId="{567EA2D3-1359-42FD-83A9-31F2A2FD23DF}" type="presOf" srcId="{86AC246A-C693-48C8-B0B6-CAB245C4AA4C}" destId="{85492BFF-B158-4935-B01B-8ED9C0A14295}" srcOrd="1" destOrd="0" presId="urn:microsoft.com/office/officeart/2005/8/layout/radial5"/>
    <dgm:cxn modelId="{70AFB47F-E6F6-47BA-A9B3-CBD4CF984507}" srcId="{2659CA3C-90D0-470C-B38D-C812063D4C40}" destId="{106D8A1E-27C1-40B0-8A96-EC1D28A20279}" srcOrd="0" destOrd="0" parTransId="{86AC246A-C693-48C8-B0B6-CAB245C4AA4C}" sibTransId="{F6A8AFDE-02B8-4FC4-994F-7F44196C2297}"/>
    <dgm:cxn modelId="{50D0C1A3-1B5C-4C5F-9031-2FE20F6BE085}" type="presOf" srcId="{4264176A-97AC-4914-B16B-976B03D79533}" destId="{221B9B56-312A-4C39-A528-F3D1AE9333D9}" srcOrd="1" destOrd="0" presId="urn:microsoft.com/office/officeart/2005/8/layout/radial5"/>
    <dgm:cxn modelId="{C11C9AB6-F66A-4FED-BCB7-C16FC2DEE0FF}" type="presOf" srcId="{8C8745A4-21DF-4281-B8C0-5F84423473F8}" destId="{FE5A32D4-6A66-4AA2-BC92-18DF75D1EBB6}" srcOrd="1" destOrd="0" presId="urn:microsoft.com/office/officeart/2005/8/layout/radial5"/>
    <dgm:cxn modelId="{B634EDF6-74ED-4647-8172-3F1134466C0F}" type="presOf" srcId="{0BF0B22D-BFF2-49C1-8F38-1D0B0D740778}" destId="{7055DD78-2C24-488C-8992-9A5AE9E9D20E}" srcOrd="0" destOrd="0" presId="urn:microsoft.com/office/officeart/2005/8/layout/radial5"/>
    <dgm:cxn modelId="{7155A2EC-B5BE-49D8-AE75-C6A510EA1678}" type="presOf" srcId="{2659CA3C-90D0-470C-B38D-C812063D4C40}" destId="{316AD50D-2C76-4C98-A0F1-941275A5F0AA}" srcOrd="0" destOrd="0" presId="urn:microsoft.com/office/officeart/2005/8/layout/radial5"/>
    <dgm:cxn modelId="{D6A0BD4B-A014-433F-BC99-277F431985B3}" type="presOf" srcId="{EE8C1F76-05B6-45BD-8F81-62648A49C77A}" destId="{5299AB2B-5441-4D2B-8448-958FF2486F51}" srcOrd="0" destOrd="0" presId="urn:microsoft.com/office/officeart/2005/8/layout/radial5"/>
    <dgm:cxn modelId="{BCDC072C-7C30-40F4-8A3F-1EDDC33D2538}" type="presOf" srcId="{86AC246A-C693-48C8-B0B6-CAB245C4AA4C}" destId="{7E9D3DC1-1545-4A0B-9D6B-B9C4C94538F6}" srcOrd="0" destOrd="0" presId="urn:microsoft.com/office/officeart/2005/8/layout/radial5"/>
    <dgm:cxn modelId="{E1F140BB-4463-413F-B142-5726793C7461}" type="presOf" srcId="{0B896663-E1A9-4CC2-9E66-001C42EDD1E8}" destId="{4F0E3F5A-E7A4-4488-A826-5E4E5517BD7B}" srcOrd="0" destOrd="0" presId="urn:microsoft.com/office/officeart/2005/8/layout/radial5"/>
    <dgm:cxn modelId="{954BB475-9A9E-48DE-8D5B-965617E33F97}" type="presOf" srcId="{B15E8862-4EBE-4B52-B637-C028F83F884E}" destId="{8F7949BF-F89D-46CD-B64C-A31CFD5DAF61}" srcOrd="0" destOrd="0" presId="urn:microsoft.com/office/officeart/2005/8/layout/radial5"/>
    <dgm:cxn modelId="{30533CA8-B2A5-4094-927E-19CB74FAAC09}" srcId="{2659CA3C-90D0-470C-B38D-C812063D4C40}" destId="{B15E8862-4EBE-4B52-B637-C028F83F884E}" srcOrd="2" destOrd="0" parTransId="{0B896663-E1A9-4CC2-9E66-001C42EDD1E8}" sibTransId="{5B7B2B4F-952F-49A4-A811-56A3F41E9832}"/>
    <dgm:cxn modelId="{8132C49D-245C-42AE-8197-4C8C5BF04E0B}" type="presOf" srcId="{8C8745A4-21DF-4281-B8C0-5F84423473F8}" destId="{00D62F91-3BA2-4A9B-82FF-DF8135343452}" srcOrd="0" destOrd="0" presId="urn:microsoft.com/office/officeart/2005/8/layout/radial5"/>
    <dgm:cxn modelId="{E1ED2E29-E763-4AE3-8C67-580A7BF07FC9}" type="presParOf" srcId="{5299AB2B-5441-4D2B-8448-958FF2486F51}" destId="{316AD50D-2C76-4C98-A0F1-941275A5F0AA}" srcOrd="0" destOrd="0" presId="urn:microsoft.com/office/officeart/2005/8/layout/radial5"/>
    <dgm:cxn modelId="{37A3A930-415B-4825-8E6E-15F5B8763F44}" type="presParOf" srcId="{5299AB2B-5441-4D2B-8448-958FF2486F51}" destId="{7E9D3DC1-1545-4A0B-9D6B-B9C4C94538F6}" srcOrd="1" destOrd="0" presId="urn:microsoft.com/office/officeart/2005/8/layout/radial5"/>
    <dgm:cxn modelId="{D58435E6-8A67-42FA-A235-166C9155CAFC}" type="presParOf" srcId="{7E9D3DC1-1545-4A0B-9D6B-B9C4C94538F6}" destId="{85492BFF-B158-4935-B01B-8ED9C0A14295}" srcOrd="0" destOrd="0" presId="urn:microsoft.com/office/officeart/2005/8/layout/radial5"/>
    <dgm:cxn modelId="{9AB36872-9AB6-43A8-85F2-8C3FA16BD155}" type="presParOf" srcId="{5299AB2B-5441-4D2B-8448-958FF2486F51}" destId="{30AEB8EE-5729-49A3-AA58-D0CB042CF14F}" srcOrd="2" destOrd="0" presId="urn:microsoft.com/office/officeart/2005/8/layout/radial5"/>
    <dgm:cxn modelId="{A4669481-F997-4273-B92B-3DCEC2038CFB}" type="presParOf" srcId="{5299AB2B-5441-4D2B-8448-958FF2486F51}" destId="{7657AE5E-205C-48BA-ABE2-60B7F0D1ABCB}" srcOrd="3" destOrd="0" presId="urn:microsoft.com/office/officeart/2005/8/layout/radial5"/>
    <dgm:cxn modelId="{32D20663-6D81-40FC-B37A-1BE0E19DE150}" type="presParOf" srcId="{7657AE5E-205C-48BA-ABE2-60B7F0D1ABCB}" destId="{D10F90F6-A6A5-4D33-B98E-57E98D9CFF24}" srcOrd="0" destOrd="0" presId="urn:microsoft.com/office/officeart/2005/8/layout/radial5"/>
    <dgm:cxn modelId="{420EBE8D-E322-4ADE-8645-3B03490C12ED}" type="presParOf" srcId="{5299AB2B-5441-4D2B-8448-958FF2486F51}" destId="{96BF071E-7017-4627-B3A9-0DAE314886DC}" srcOrd="4" destOrd="0" presId="urn:microsoft.com/office/officeart/2005/8/layout/radial5"/>
    <dgm:cxn modelId="{DD10AE53-9A0E-49A9-A0B8-AD9170267A72}" type="presParOf" srcId="{5299AB2B-5441-4D2B-8448-958FF2486F51}" destId="{4F0E3F5A-E7A4-4488-A826-5E4E5517BD7B}" srcOrd="5" destOrd="0" presId="urn:microsoft.com/office/officeart/2005/8/layout/radial5"/>
    <dgm:cxn modelId="{DBB67E8A-B069-4122-A132-44B77EF410BE}" type="presParOf" srcId="{4F0E3F5A-E7A4-4488-A826-5E4E5517BD7B}" destId="{76FB79A6-75A1-4E08-BA4A-0912ACAA8D09}" srcOrd="0" destOrd="0" presId="urn:microsoft.com/office/officeart/2005/8/layout/radial5"/>
    <dgm:cxn modelId="{CCF82B21-B6A4-413E-B2AB-E85BE399FEFD}" type="presParOf" srcId="{5299AB2B-5441-4D2B-8448-958FF2486F51}" destId="{8F7949BF-F89D-46CD-B64C-A31CFD5DAF61}" srcOrd="6" destOrd="0" presId="urn:microsoft.com/office/officeart/2005/8/layout/radial5"/>
    <dgm:cxn modelId="{C467A691-7FF3-419C-BDC0-0A4DAD234715}" type="presParOf" srcId="{5299AB2B-5441-4D2B-8448-958FF2486F51}" destId="{00D62F91-3BA2-4A9B-82FF-DF8135343452}" srcOrd="7" destOrd="0" presId="urn:microsoft.com/office/officeart/2005/8/layout/radial5"/>
    <dgm:cxn modelId="{EA34BEE7-BC3D-413B-BE9F-B671FB05009D}" type="presParOf" srcId="{00D62F91-3BA2-4A9B-82FF-DF8135343452}" destId="{FE5A32D4-6A66-4AA2-BC92-18DF75D1EBB6}" srcOrd="0" destOrd="0" presId="urn:microsoft.com/office/officeart/2005/8/layout/radial5"/>
    <dgm:cxn modelId="{94FAB9D3-F28A-42CC-8F5B-C81E4260659D}" type="presParOf" srcId="{5299AB2B-5441-4D2B-8448-958FF2486F51}" destId="{0E2DBA02-C8EA-4F06-ADF4-1AB6882FEE68}" srcOrd="8" destOrd="0" presId="urn:microsoft.com/office/officeart/2005/8/layout/radial5"/>
    <dgm:cxn modelId="{D04A3438-11D4-451B-92AF-EE8606D9041E}" type="presParOf" srcId="{5299AB2B-5441-4D2B-8448-958FF2486F51}" destId="{FF2C30DA-8CB0-462B-B251-FC94B71511D5}" srcOrd="9" destOrd="0" presId="urn:microsoft.com/office/officeart/2005/8/layout/radial5"/>
    <dgm:cxn modelId="{D3C239CD-6A5C-4C65-826A-242D9802D759}" type="presParOf" srcId="{FF2C30DA-8CB0-462B-B251-FC94B71511D5}" destId="{221B9B56-312A-4C39-A528-F3D1AE9333D9}" srcOrd="0" destOrd="0" presId="urn:microsoft.com/office/officeart/2005/8/layout/radial5"/>
    <dgm:cxn modelId="{F081AADD-4B12-4208-9ED3-CBA94E83A8B4}" type="presParOf" srcId="{5299AB2B-5441-4D2B-8448-958FF2486F51}" destId="{7055DD78-2C24-488C-8992-9A5AE9E9D20E}" srcOrd="10" destOrd="0" presId="urn:microsoft.com/office/officeart/2005/8/layout/radial5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6AD50D-2C76-4C98-A0F1-941275A5F0AA}">
      <dsp:nvSpPr>
        <dsp:cNvPr id="0" name=""/>
        <dsp:cNvSpPr/>
      </dsp:nvSpPr>
      <dsp:spPr>
        <a:xfrm>
          <a:off x="2641829" y="1657136"/>
          <a:ext cx="2464704" cy="1776148"/>
        </a:xfrm>
        <a:prstGeom prst="ellipse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 prst="artDeco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latin typeface="Browallia New" pitchFamily="34" charset="-34"/>
              <a:cs typeface="Browallia New" pitchFamily="34" charset="-34"/>
            </a:rPr>
            <a:t>กลุ่มโรค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latin typeface="Browallia New" pitchFamily="34" charset="-34"/>
              <a:cs typeface="Browallia New" pitchFamily="34" charset="-34"/>
            </a:rPr>
            <a:t>ที่มุ่งเน้น</a:t>
          </a:r>
          <a:endParaRPr lang="en-US" sz="2800" b="1" kern="1200" dirty="0">
            <a:latin typeface="Browallia New" pitchFamily="34" charset="-34"/>
            <a:cs typeface="Browallia New" pitchFamily="34" charset="-34"/>
          </a:endParaRPr>
        </a:p>
      </dsp:txBody>
      <dsp:txXfrm>
        <a:off x="3002777" y="1917247"/>
        <a:ext cx="1742808" cy="1255926"/>
      </dsp:txXfrm>
    </dsp:sp>
    <dsp:sp modelId="{7E9D3DC1-1545-4A0B-9D6B-B9C4C94538F6}">
      <dsp:nvSpPr>
        <dsp:cNvPr id="0" name=""/>
        <dsp:cNvSpPr/>
      </dsp:nvSpPr>
      <dsp:spPr>
        <a:xfrm rot="16200000">
          <a:off x="3790452" y="1276211"/>
          <a:ext cx="167459" cy="4553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3815571" y="1392403"/>
        <a:ext cx="117221" cy="273221"/>
      </dsp:txXfrm>
    </dsp:sp>
    <dsp:sp modelId="{30AEB8EE-5729-49A3-AA58-D0CB042CF14F}">
      <dsp:nvSpPr>
        <dsp:cNvPr id="0" name=""/>
        <dsp:cNvSpPr/>
      </dsp:nvSpPr>
      <dsp:spPr>
        <a:xfrm>
          <a:off x="3204523" y="1857"/>
          <a:ext cx="1339316" cy="1339316"/>
        </a:xfrm>
        <a:prstGeom prst="ellipse">
          <a:avLst/>
        </a:prstGeom>
        <a:solidFill>
          <a:srgbClr val="FF0000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latin typeface="Browallia New" pitchFamily="34" charset="-34"/>
              <a:cs typeface="Browallia New" pitchFamily="34" charset="-34"/>
            </a:rPr>
            <a:t>โรคฉุกเฉิน</a:t>
          </a:r>
          <a:endParaRPr lang="en-US" sz="2400" b="1" kern="1200" dirty="0">
            <a:latin typeface="Browallia New" pitchFamily="34" charset="-34"/>
            <a:cs typeface="Browallia New" pitchFamily="34" charset="-34"/>
          </a:endParaRPr>
        </a:p>
      </dsp:txBody>
      <dsp:txXfrm>
        <a:off x="3400661" y="197995"/>
        <a:ext cx="947040" cy="947040"/>
      </dsp:txXfrm>
    </dsp:sp>
    <dsp:sp modelId="{7657AE5E-205C-48BA-ABE2-60B7F0D1ABCB}">
      <dsp:nvSpPr>
        <dsp:cNvPr id="0" name=""/>
        <dsp:cNvSpPr/>
      </dsp:nvSpPr>
      <dsp:spPr>
        <a:xfrm rot="20442456">
          <a:off x="5186959" y="1759689"/>
          <a:ext cx="561665" cy="4553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2250480"/>
            <a:satOff val="203"/>
            <a:lumOff val="-215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5190795" y="1873329"/>
        <a:ext cx="425055" cy="273221"/>
      </dsp:txXfrm>
    </dsp:sp>
    <dsp:sp modelId="{96BF071E-7017-4627-B3A9-0DAE314886DC}">
      <dsp:nvSpPr>
        <dsp:cNvPr id="0" name=""/>
        <dsp:cNvSpPr/>
      </dsp:nvSpPr>
      <dsp:spPr>
        <a:xfrm>
          <a:off x="5945309" y="916151"/>
          <a:ext cx="1339316" cy="1339316"/>
        </a:xfrm>
        <a:prstGeom prst="ellipse">
          <a:avLst/>
        </a:prstGeom>
        <a:solidFill>
          <a:srgbClr val="00B0F0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4"/>
        </a:fillRef>
        <a:effectRef idx="1">
          <a:schemeClr val="accent4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latin typeface="Browallia New" pitchFamily="34" charset="-34"/>
              <a:cs typeface="Browallia New" pitchFamily="34" charset="-34"/>
            </a:rPr>
            <a:t>โรคเรื้อรัง</a:t>
          </a:r>
          <a:endParaRPr lang="en-US" sz="2400" b="1" kern="1200" dirty="0">
            <a:latin typeface="Browallia New" pitchFamily="34" charset="-34"/>
            <a:cs typeface="Browallia New" pitchFamily="34" charset="-34"/>
          </a:endParaRPr>
        </a:p>
      </dsp:txBody>
      <dsp:txXfrm>
        <a:off x="6141447" y="1112289"/>
        <a:ext cx="947040" cy="947040"/>
      </dsp:txXfrm>
    </dsp:sp>
    <dsp:sp modelId="{4F0E3F5A-E7A4-4488-A826-5E4E5517BD7B}">
      <dsp:nvSpPr>
        <dsp:cNvPr id="0" name=""/>
        <dsp:cNvSpPr/>
      </dsp:nvSpPr>
      <dsp:spPr>
        <a:xfrm rot="3140572">
          <a:off x="4481479" y="3196199"/>
          <a:ext cx="141536" cy="4553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4500961"/>
            <a:satOff val="407"/>
            <a:lumOff val="-431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4489739" y="3270464"/>
        <a:ext cx="99075" cy="273221"/>
      </dsp:txXfrm>
    </dsp:sp>
    <dsp:sp modelId="{8F7949BF-F89D-46CD-B64C-A31CFD5DAF61}">
      <dsp:nvSpPr>
        <dsp:cNvPr id="0" name=""/>
        <dsp:cNvSpPr/>
      </dsp:nvSpPr>
      <dsp:spPr>
        <a:xfrm>
          <a:off x="4375729" y="3393261"/>
          <a:ext cx="1339316" cy="1339316"/>
        </a:xfrm>
        <a:prstGeom prst="ellipse">
          <a:avLst/>
        </a:prstGeom>
        <a:solidFill>
          <a:schemeClr val="accent6">
            <a:lumMod val="75000"/>
          </a:schemeClr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latin typeface="Browallia New" pitchFamily="34" charset="-34"/>
              <a:cs typeface="Browallia New" pitchFamily="34" charset="-34"/>
            </a:rPr>
            <a:t>มารดาทารก</a:t>
          </a:r>
          <a:endParaRPr lang="en-US" sz="2400" b="1" kern="1200" dirty="0">
            <a:latin typeface="Browallia New" pitchFamily="34" charset="-34"/>
            <a:cs typeface="Browallia New" pitchFamily="34" charset="-34"/>
          </a:endParaRPr>
        </a:p>
      </dsp:txBody>
      <dsp:txXfrm>
        <a:off x="4571867" y="3589399"/>
        <a:ext cx="947040" cy="947040"/>
      </dsp:txXfrm>
    </dsp:sp>
    <dsp:sp modelId="{00D62F91-3BA2-4A9B-82FF-DF8135343452}">
      <dsp:nvSpPr>
        <dsp:cNvPr id="0" name=""/>
        <dsp:cNvSpPr/>
      </dsp:nvSpPr>
      <dsp:spPr>
        <a:xfrm rot="8761975">
          <a:off x="2793441" y="3017678"/>
          <a:ext cx="204579" cy="4553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6751441"/>
            <a:satOff val="610"/>
            <a:lumOff val="-647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 rot="10800000">
        <a:off x="2849579" y="3091606"/>
        <a:ext cx="143205" cy="273221"/>
      </dsp:txXfrm>
    </dsp:sp>
    <dsp:sp modelId="{0E2DBA02-C8EA-4F06-ADF4-1AB6882FEE68}">
      <dsp:nvSpPr>
        <dsp:cNvPr id="0" name=""/>
        <dsp:cNvSpPr/>
      </dsp:nvSpPr>
      <dsp:spPr>
        <a:xfrm>
          <a:off x="1428761" y="3071835"/>
          <a:ext cx="1339316" cy="1339316"/>
        </a:xfrm>
        <a:prstGeom prst="ellipse">
          <a:avLst/>
        </a:prstGeom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latin typeface="Browallia New" pitchFamily="34" charset="-34"/>
              <a:cs typeface="Browallia New" pitchFamily="34" charset="-34"/>
            </a:rPr>
            <a:t>โรคติดเชื้อ</a:t>
          </a:r>
          <a:endParaRPr lang="en-US" sz="2400" b="1" kern="1200" dirty="0">
            <a:latin typeface="Browallia New" pitchFamily="34" charset="-34"/>
            <a:cs typeface="Browallia New" pitchFamily="34" charset="-34"/>
          </a:endParaRPr>
        </a:p>
      </dsp:txBody>
      <dsp:txXfrm>
        <a:off x="1624899" y="3267973"/>
        <a:ext cx="947040" cy="947040"/>
      </dsp:txXfrm>
    </dsp:sp>
    <dsp:sp modelId="{FF2C30DA-8CB0-462B-B251-FC94B71511D5}">
      <dsp:nvSpPr>
        <dsp:cNvPr id="0" name=""/>
        <dsp:cNvSpPr/>
      </dsp:nvSpPr>
      <dsp:spPr>
        <a:xfrm rot="12535452">
          <a:off x="2574820" y="1667787"/>
          <a:ext cx="247067" cy="4553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9001922"/>
            <a:satOff val="813"/>
            <a:lumOff val="-863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2200" kern="1200"/>
        </a:p>
      </dsp:txBody>
      <dsp:txXfrm rot="10800000">
        <a:off x="2644317" y="1776784"/>
        <a:ext cx="172947" cy="273221"/>
      </dsp:txXfrm>
    </dsp:sp>
    <dsp:sp modelId="{7055DD78-2C24-488C-8992-9A5AE9E9D20E}">
      <dsp:nvSpPr>
        <dsp:cNvPr id="0" name=""/>
        <dsp:cNvSpPr/>
      </dsp:nvSpPr>
      <dsp:spPr>
        <a:xfrm>
          <a:off x="1232442" y="785818"/>
          <a:ext cx="1339316" cy="1339316"/>
        </a:xfrm>
        <a:prstGeom prst="ellipse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latin typeface="Browallia New" pitchFamily="34" charset="-34"/>
              <a:cs typeface="Browallia New" pitchFamily="34" charset="-34"/>
            </a:rPr>
            <a:t>ดูแลต่อเนื่องสู่ชุมชน</a:t>
          </a:r>
          <a:endParaRPr lang="en-US" sz="2400" b="1" kern="1200" dirty="0">
            <a:latin typeface="Browallia New" pitchFamily="34" charset="-34"/>
            <a:cs typeface="Browallia New" pitchFamily="34" charset="-34"/>
          </a:endParaRPr>
        </a:p>
      </dsp:txBody>
      <dsp:txXfrm>
        <a:off x="1428580" y="981956"/>
        <a:ext cx="947040" cy="9470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drawing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drawing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drawing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drawing8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drawing9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0.81416</cdr:x>
      <cdr:y>0.28571</cdr:y>
    </cdr:from>
    <cdr:to>
      <cdr:x>1</cdr:x>
      <cdr:y>0.44838</cdr:y>
    </cdr:to>
    <cdr:sp macro="" textlink="">
      <cdr:nvSpPr>
        <cdr:cNvPr id="3" name="คำบรรยายภาพแบบสี่เหลี่ยม 2"/>
        <cdr:cNvSpPr/>
      </cdr:nvSpPr>
      <cdr:spPr>
        <a:xfrm xmlns:a="http://schemas.openxmlformats.org/drawingml/2006/main">
          <a:off x="6572296" y="1428760"/>
          <a:ext cx="1500192" cy="813429"/>
        </a:xfrm>
        <a:prstGeom xmlns:a="http://schemas.openxmlformats.org/drawingml/2006/main" prst="wedgeRectCallout">
          <a:avLst>
            <a:gd name="adj1" fmla="val -101429"/>
            <a:gd name="adj2" fmla="val 240983"/>
          </a:avLst>
        </a:prstGeom>
        <a:solidFill xmlns:a="http://schemas.openxmlformats.org/drawingml/2006/main">
          <a:schemeClr val="bg2"/>
        </a:solidFill>
        <a:ln xmlns:a="http://schemas.openxmlformats.org/drawingml/2006/main">
          <a:solidFill>
            <a:srgbClr val="00B0F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en-US" sz="2000" dirty="0" smtClean="0">
              <a:solidFill>
                <a:schemeClr val="tx1"/>
              </a:solidFill>
              <a:latin typeface="BrowalliaUPC" pitchFamily="34" charset="-34"/>
              <a:cs typeface="BrowalliaUPC" pitchFamily="34" charset="-34"/>
            </a:rPr>
            <a:t>Care of Patient</a:t>
          </a:r>
        </a:p>
        <a:p xmlns:a="http://schemas.openxmlformats.org/drawingml/2006/main">
          <a:r>
            <a:rPr lang="en-US" sz="2000" dirty="0" err="1" smtClean="0">
              <a:solidFill>
                <a:schemeClr val="tx1"/>
              </a:solidFill>
              <a:latin typeface="BrowalliaUPC" pitchFamily="34" charset="-34"/>
              <a:cs typeface="BrowalliaUPC" pitchFamily="34" charset="-34"/>
            </a:rPr>
            <a:t>Comunication</a:t>
          </a:r>
          <a:endParaRPr lang="th-TH" sz="2000" dirty="0">
            <a:solidFill>
              <a:schemeClr val="tx1"/>
            </a:solidFill>
            <a:latin typeface="BrowalliaUPC" pitchFamily="34" charset="-34"/>
            <a:cs typeface="BrowalliaUPC" pitchFamily="34" charset="-34"/>
          </a:endParaRPr>
        </a:p>
      </cdr:txBody>
    </cdr:sp>
  </cdr:relSizeAnchor>
  <cdr:relSizeAnchor xmlns:cdr="http://schemas.openxmlformats.org/drawingml/2006/chartDrawing">
    <cdr:from>
      <cdr:x>0.62832</cdr:x>
      <cdr:y>0.34286</cdr:y>
    </cdr:from>
    <cdr:to>
      <cdr:x>0.79646</cdr:x>
      <cdr:y>0.49671</cdr:y>
    </cdr:to>
    <cdr:sp macro="" textlink="">
      <cdr:nvSpPr>
        <cdr:cNvPr id="6" name="คำบรรยายภาพแบบสี่เหลี่ยม 5"/>
        <cdr:cNvSpPr/>
      </cdr:nvSpPr>
      <cdr:spPr>
        <a:xfrm xmlns:a="http://schemas.openxmlformats.org/drawingml/2006/main">
          <a:off x="5072098" y="1714512"/>
          <a:ext cx="1357288" cy="769344"/>
        </a:xfrm>
        <a:prstGeom xmlns:a="http://schemas.openxmlformats.org/drawingml/2006/main" prst="wedgeRectCallout">
          <a:avLst>
            <a:gd name="adj1" fmla="val -69925"/>
            <a:gd name="adj2" fmla="val 241248"/>
          </a:avLst>
        </a:prstGeom>
        <a:solidFill xmlns:a="http://schemas.openxmlformats.org/drawingml/2006/main">
          <a:schemeClr val="bg2"/>
        </a:solidFill>
        <a:ln xmlns:a="http://schemas.openxmlformats.org/drawingml/2006/main">
          <a:solidFill>
            <a:srgbClr val="00B0F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en-US" sz="2000" dirty="0" smtClean="0">
              <a:solidFill>
                <a:schemeClr val="tx1"/>
              </a:solidFill>
              <a:latin typeface="BrowalliaUPC" pitchFamily="34" charset="-34"/>
              <a:cs typeface="BrowalliaUPC" pitchFamily="34" charset="-34"/>
            </a:rPr>
            <a:t>Access </a:t>
          </a:r>
        </a:p>
        <a:p xmlns:a="http://schemas.openxmlformats.org/drawingml/2006/main">
          <a:r>
            <a:rPr lang="en-US" sz="2000" dirty="0" smtClean="0">
              <a:solidFill>
                <a:schemeClr val="tx1"/>
              </a:solidFill>
              <a:latin typeface="BrowalliaUPC" pitchFamily="34" charset="-34"/>
              <a:cs typeface="BrowalliaUPC" pitchFamily="34" charset="-34"/>
            </a:rPr>
            <a:t>Care of patient</a:t>
          </a:r>
          <a:endParaRPr lang="th-TH" sz="2000" dirty="0">
            <a:solidFill>
              <a:schemeClr val="tx1"/>
            </a:solidFill>
            <a:latin typeface="BrowalliaUPC" pitchFamily="34" charset="-34"/>
            <a:cs typeface="BrowalliaUPC" pitchFamily="34" charset="-34"/>
          </a:endParaRPr>
        </a:p>
      </cdr:txBody>
    </cdr:sp>
  </cdr:relSizeAnchor>
  <cdr:relSizeAnchor xmlns:cdr="http://schemas.openxmlformats.org/drawingml/2006/chartDrawing">
    <cdr:from>
      <cdr:x>0.53982</cdr:x>
      <cdr:y>0</cdr:y>
    </cdr:from>
    <cdr:to>
      <cdr:x>0.9823</cdr:x>
      <cdr:y>0.21538</cdr:y>
    </cdr:to>
    <cdr:sp macro="" textlink="">
      <cdr:nvSpPr>
        <cdr:cNvPr id="7" name="คำบรรยายภาพแบบสี่เหลี่ยม 6"/>
        <cdr:cNvSpPr/>
      </cdr:nvSpPr>
      <cdr:spPr>
        <a:xfrm xmlns:a="http://schemas.openxmlformats.org/drawingml/2006/main">
          <a:off x="4357718" y="0"/>
          <a:ext cx="3571917" cy="1000132"/>
        </a:xfrm>
        <a:prstGeom xmlns:a="http://schemas.openxmlformats.org/drawingml/2006/main" prst="wedgeRectCallout">
          <a:avLst>
            <a:gd name="adj1" fmla="val -65568"/>
            <a:gd name="adj2" fmla="val 232110"/>
          </a:avLst>
        </a:prstGeom>
        <a:solidFill xmlns:a="http://schemas.openxmlformats.org/drawingml/2006/main">
          <a:schemeClr val="bg2"/>
        </a:solidFill>
        <a:ln xmlns:a="http://schemas.openxmlformats.org/drawingml/2006/main">
          <a:solidFill>
            <a:srgbClr val="00B0F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en-US" sz="2000" dirty="0" smtClean="0">
              <a:solidFill>
                <a:schemeClr val="tx1"/>
              </a:solidFill>
              <a:latin typeface="BrowalliaUPC" pitchFamily="34" charset="-34"/>
              <a:cs typeface="BrowalliaUPC" pitchFamily="34" charset="-34"/>
            </a:rPr>
            <a:t>Assessment / Re-Assess/investigate</a:t>
          </a:r>
        </a:p>
        <a:p xmlns:a="http://schemas.openxmlformats.org/drawingml/2006/main">
          <a:r>
            <a:rPr lang="en-US" sz="2000" dirty="0">
              <a:solidFill>
                <a:schemeClr val="tx1"/>
              </a:solidFill>
              <a:latin typeface="BrowalliaUPC" pitchFamily="34" charset="-34"/>
              <a:cs typeface="BrowalliaUPC" pitchFamily="34" charset="-34"/>
            </a:rPr>
            <a:t> </a:t>
          </a:r>
          <a:r>
            <a:rPr lang="en-US" sz="2000" dirty="0" smtClean="0">
              <a:solidFill>
                <a:schemeClr val="tx1"/>
              </a:solidFill>
              <a:latin typeface="BrowalliaUPC" pitchFamily="34" charset="-34"/>
              <a:cs typeface="BrowalliaUPC" pitchFamily="34" charset="-34"/>
            </a:rPr>
            <a:t>care of patient</a:t>
          </a:r>
        </a:p>
        <a:p xmlns:a="http://schemas.openxmlformats.org/drawingml/2006/main">
          <a:r>
            <a:rPr lang="en-US" sz="2000" dirty="0" smtClean="0">
              <a:solidFill>
                <a:schemeClr val="tx1"/>
              </a:solidFill>
              <a:latin typeface="BrowalliaUPC" pitchFamily="34" charset="-34"/>
              <a:cs typeface="BrowalliaUPC" pitchFamily="34" charset="-34"/>
            </a:rPr>
            <a:t>Plan of care    D/C plan</a:t>
          </a:r>
          <a:endParaRPr lang="th-TH" sz="2000" dirty="0">
            <a:solidFill>
              <a:schemeClr val="tx1"/>
            </a:solidFill>
            <a:latin typeface="BrowalliaUPC" pitchFamily="34" charset="-34"/>
            <a:cs typeface="BrowalliaUPC" pitchFamily="34" charset="-34"/>
          </a:endParaRPr>
        </a:p>
      </cdr:txBody>
    </cdr:sp>
  </cdr:relSizeAnchor>
  <cdr:relSizeAnchor xmlns:cdr="http://schemas.openxmlformats.org/drawingml/2006/chartDrawing">
    <cdr:from>
      <cdr:x>0.32743</cdr:x>
      <cdr:y>0.04297</cdr:y>
    </cdr:from>
    <cdr:to>
      <cdr:x>0.48673</cdr:x>
      <cdr:y>0.27148</cdr:y>
    </cdr:to>
    <cdr:sp macro="" textlink="">
      <cdr:nvSpPr>
        <cdr:cNvPr id="8" name="คำบรรยายภาพแบบสี่เหลี่ยม 7"/>
        <cdr:cNvSpPr/>
      </cdr:nvSpPr>
      <cdr:spPr>
        <a:xfrm xmlns:a="http://schemas.openxmlformats.org/drawingml/2006/main">
          <a:off x="2643206" y="174612"/>
          <a:ext cx="1285884" cy="928694"/>
        </a:xfrm>
        <a:prstGeom xmlns:a="http://schemas.openxmlformats.org/drawingml/2006/main" prst="wedgeRectCallout">
          <a:avLst>
            <a:gd name="adj1" fmla="val -51484"/>
            <a:gd name="adj2" fmla="val 136387"/>
          </a:avLst>
        </a:prstGeom>
        <a:solidFill xmlns:a="http://schemas.openxmlformats.org/drawingml/2006/main">
          <a:schemeClr val="bg2"/>
        </a:solidFill>
        <a:ln xmlns:a="http://schemas.openxmlformats.org/drawingml/2006/main">
          <a:solidFill>
            <a:srgbClr val="00B0F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en-US" sz="2000" dirty="0" smtClean="0">
              <a:solidFill>
                <a:schemeClr val="tx1"/>
              </a:solidFill>
              <a:latin typeface="BrowalliaUPC" pitchFamily="34" charset="-34"/>
              <a:cs typeface="BrowalliaUPC" pitchFamily="34" charset="-34"/>
            </a:rPr>
            <a:t>Assessment</a:t>
          </a:r>
          <a:endParaRPr lang="en-US" sz="2000" dirty="0">
            <a:solidFill>
              <a:schemeClr val="tx1"/>
            </a:solidFill>
            <a:latin typeface="BrowalliaUPC" pitchFamily="34" charset="-34"/>
            <a:cs typeface="BrowalliaUPC" pitchFamily="34" charset="-34"/>
          </a:endParaRPr>
        </a:p>
        <a:p xmlns:a="http://schemas.openxmlformats.org/drawingml/2006/main">
          <a:r>
            <a:rPr lang="en-US" sz="2000" dirty="0" smtClean="0">
              <a:solidFill>
                <a:schemeClr val="tx1"/>
              </a:solidFill>
              <a:latin typeface="BrowalliaUPC" pitchFamily="34" charset="-34"/>
              <a:cs typeface="BrowalliaUPC" pitchFamily="34" charset="-34"/>
            </a:rPr>
            <a:t>D/C plan</a:t>
          </a:r>
        </a:p>
        <a:p xmlns:a="http://schemas.openxmlformats.org/drawingml/2006/main">
          <a:r>
            <a:rPr lang="en-US" sz="2000" dirty="0" smtClean="0">
              <a:solidFill>
                <a:schemeClr val="tx1"/>
              </a:solidFill>
              <a:latin typeface="BrowalliaUPC" pitchFamily="34" charset="-34"/>
              <a:cs typeface="BrowalliaUPC" pitchFamily="34" charset="-34"/>
            </a:rPr>
            <a:t> </a:t>
          </a:r>
        </a:p>
        <a:p xmlns:a="http://schemas.openxmlformats.org/drawingml/2006/main">
          <a:endParaRPr lang="th-TH" sz="2000" dirty="0">
            <a:solidFill>
              <a:schemeClr val="tx1"/>
            </a:solidFill>
            <a:latin typeface="BrowalliaUPC" pitchFamily="34" charset="-34"/>
            <a:cs typeface="BrowalliaUPC" pitchFamily="34" charset="-34"/>
          </a:endParaRPr>
        </a:p>
      </cdr:txBody>
    </cdr:sp>
  </cdr:relSizeAnchor>
  <cdr:relSizeAnchor xmlns:cdr="http://schemas.openxmlformats.org/drawingml/2006/chartDrawing">
    <cdr:from>
      <cdr:x>0</cdr:x>
      <cdr:y>0.00781</cdr:y>
    </cdr:from>
    <cdr:to>
      <cdr:x>0.24602</cdr:x>
      <cdr:y>0.1914</cdr:y>
    </cdr:to>
    <cdr:sp macro="" textlink="">
      <cdr:nvSpPr>
        <cdr:cNvPr id="10" name="คำบรรยายภาพแบบสี่เหลี่ยม 9"/>
        <cdr:cNvSpPr/>
      </cdr:nvSpPr>
      <cdr:spPr>
        <a:xfrm xmlns:a="http://schemas.openxmlformats.org/drawingml/2006/main">
          <a:off x="-71438" y="31736"/>
          <a:ext cx="1985970" cy="746116"/>
        </a:xfrm>
        <a:prstGeom xmlns:a="http://schemas.openxmlformats.org/drawingml/2006/main" prst="wedgeRectCallout">
          <a:avLst>
            <a:gd name="adj1" fmla="val 33058"/>
            <a:gd name="adj2" fmla="val 174041"/>
          </a:avLst>
        </a:prstGeom>
        <a:solidFill xmlns:a="http://schemas.openxmlformats.org/drawingml/2006/main">
          <a:schemeClr val="bg2"/>
        </a:solidFill>
        <a:ln xmlns:a="http://schemas.openxmlformats.org/drawingml/2006/main" w="25400" cap="flat" cmpd="sng" algn="ctr">
          <a:solidFill>
            <a:srgbClr val="00B0F0"/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Rockwell"/>
            </a:defRPr>
          </a:lvl1pPr>
          <a:lvl2pPr marL="457200" indent="0">
            <a:defRPr sz="1100">
              <a:solidFill>
                <a:sysClr val="window" lastClr="FFFFFF"/>
              </a:solidFill>
              <a:latin typeface="Rockwell"/>
            </a:defRPr>
          </a:lvl2pPr>
          <a:lvl3pPr marL="914400" indent="0">
            <a:defRPr sz="1100">
              <a:solidFill>
                <a:sysClr val="window" lastClr="FFFFFF"/>
              </a:solidFill>
              <a:latin typeface="Rockwell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Rockwell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Rockwell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Rockwell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Rockwell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Rockwell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Rockwell"/>
            </a:defRPr>
          </a:lvl9pPr>
        </a:lstStyle>
        <a:p xmlns:a="http://schemas.openxmlformats.org/drawingml/2006/main">
          <a:r>
            <a:rPr lang="en-US" sz="1800" dirty="0" smtClean="0">
              <a:solidFill>
                <a:schemeClr val="tx1"/>
              </a:solidFill>
              <a:latin typeface="BrowalliaUPC" pitchFamily="34" charset="-34"/>
              <a:cs typeface="BrowalliaUPC" pitchFamily="34" charset="-34"/>
            </a:rPr>
            <a:t>Access  /  Assessment / care of patient    Communication</a:t>
          </a:r>
          <a:endParaRPr lang="th-TH" sz="1800" dirty="0">
            <a:solidFill>
              <a:schemeClr val="tx1"/>
            </a:solidFill>
            <a:latin typeface="BrowalliaUPC" pitchFamily="34" charset="-34"/>
            <a:cs typeface="BrowalliaUPC" pitchFamily="34" charset="-34"/>
          </a:endParaRPr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0.84828</cdr:x>
      <cdr:y>0.20843</cdr:y>
    </cdr:from>
    <cdr:to>
      <cdr:x>0.89722</cdr:x>
      <cdr:y>0.44111</cdr:y>
    </cdr:to>
    <cdr:pic>
      <cdr:nvPicPr>
        <cdr:cNvPr id="3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 flipV="1">
          <a:off x="6665964" y="565804"/>
          <a:ext cx="384551" cy="631649"/>
        </a:xfrm>
        <a:prstGeom xmlns:a="http://schemas.openxmlformats.org/drawingml/2006/main" prst="rect">
          <a:avLst/>
        </a:prstGeom>
      </cdr:spPr>
    </cdr:pic>
  </cdr:relSizeAnchor>
</c:userShapes>
</file>

<file path=ppt/drawings/drawing11.xml><?xml version="1.0" encoding="utf-8"?>
<c:userShapes xmlns:c="http://schemas.openxmlformats.org/drawingml/2006/chart">
  <cdr:relSizeAnchor xmlns:cdr="http://schemas.openxmlformats.org/drawingml/2006/chartDrawing">
    <cdr:from>
      <cdr:x>0.71028</cdr:x>
      <cdr:y>0.04</cdr:y>
    </cdr:from>
    <cdr:to>
      <cdr:x>0.79439</cdr:x>
      <cdr:y>0.27026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 flipV="1">
          <a:off x="5429285" y="142876"/>
          <a:ext cx="642945" cy="822466"/>
        </a:xfrm>
        <a:prstGeom xmlns:a="http://schemas.openxmlformats.org/drawingml/2006/main" prst="rect">
          <a:avLst/>
        </a:prstGeom>
      </cdr:spPr>
    </cdr:pic>
  </cdr:relSizeAnchor>
</c:userShapes>
</file>

<file path=ppt/drawings/drawing12.xml><?xml version="1.0" encoding="utf-8"?>
<c:userShapes xmlns:c="http://schemas.openxmlformats.org/drawingml/2006/chart">
  <cdr:relSizeAnchor xmlns:cdr="http://schemas.openxmlformats.org/drawingml/2006/chartDrawing">
    <cdr:from>
      <cdr:x>0.70588</cdr:x>
      <cdr:y>0.08789</cdr:y>
    </cdr:from>
    <cdr:to>
      <cdr:x>1</cdr:x>
      <cdr:y>0.31641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357850" y="357190"/>
          <a:ext cx="2143140" cy="92869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th-TH" sz="1100" dirty="0"/>
        </a:p>
      </cdr:txBody>
    </cdr:sp>
  </cdr:relSizeAnchor>
</c:userShapes>
</file>

<file path=ppt/drawings/drawing13.xml><?xml version="1.0" encoding="utf-8"?>
<c:userShapes xmlns:c="http://schemas.openxmlformats.org/drawingml/2006/chart">
  <cdr:relSizeAnchor xmlns:cdr="http://schemas.openxmlformats.org/drawingml/2006/chartDrawing">
    <cdr:from>
      <cdr:x>0.63158</cdr:x>
      <cdr:y>0</cdr:y>
    </cdr:from>
    <cdr:to>
      <cdr:x>0.78869</cdr:x>
      <cdr:y>0.25263</cdr:y>
    </cdr:to>
    <cdr:pic>
      <cdr:nvPicPr>
        <cdr:cNvPr id="4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 cstate="print"/>
        <a:stretch xmlns:a="http://schemas.openxmlformats.org/drawingml/2006/main">
          <a:fillRect/>
        </a:stretch>
      </cdr:blipFill>
      <cdr:spPr>
        <a:xfrm xmlns:a="http://schemas.openxmlformats.org/drawingml/2006/main" flipV="1">
          <a:off x="2571768" y="-142876"/>
          <a:ext cx="639760" cy="631649"/>
        </a:xfrm>
        <a:prstGeom xmlns:a="http://schemas.openxmlformats.org/drawingml/2006/main" prst="rect">
          <a:avLst/>
        </a:prstGeom>
      </cdr:spPr>
    </cdr:pic>
  </cdr:relSizeAnchor>
</c:userShapes>
</file>

<file path=ppt/drawings/drawing14.xml><?xml version="1.0" encoding="utf-8"?>
<c:userShapes xmlns:c="http://schemas.openxmlformats.org/drawingml/2006/chart">
  <cdr:relSizeAnchor xmlns:cdr="http://schemas.openxmlformats.org/drawingml/2006/chartDrawing">
    <cdr:from>
      <cdr:x>0.73118</cdr:x>
      <cdr:y>0.13756</cdr:y>
    </cdr:from>
    <cdr:to>
      <cdr:x>0.83871</cdr:x>
      <cdr:y>0.29476</cdr:y>
    </cdr:to>
    <cdr:sp macro="" textlink="">
      <cdr:nvSpPr>
        <cdr:cNvPr id="2" name="ลูกศรขึ้น 1"/>
        <cdr:cNvSpPr/>
      </cdr:nvSpPr>
      <cdr:spPr>
        <a:xfrm xmlns:a="http://schemas.openxmlformats.org/drawingml/2006/main">
          <a:off x="4857784" y="500066"/>
          <a:ext cx="714380" cy="571504"/>
        </a:xfrm>
        <a:prstGeom xmlns:a="http://schemas.openxmlformats.org/drawingml/2006/main" prst="upArrow">
          <a:avLst/>
        </a:prstGeom>
      </cdr:spPr>
      <cdr:style>
        <a:lnRef xmlns:a="http://schemas.openxmlformats.org/drawingml/2006/main" idx="2">
          <a:schemeClr val="accent2">
            <a:shade val="50000"/>
          </a:schemeClr>
        </a:lnRef>
        <a:fillRef xmlns:a="http://schemas.openxmlformats.org/drawingml/2006/main" idx="1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th-TH"/>
        </a:p>
      </cdr:txBody>
    </cdr:sp>
  </cdr:relSizeAnchor>
</c:userShapes>
</file>

<file path=ppt/drawings/drawing15.xml><?xml version="1.0" encoding="utf-8"?>
<c:userShapes xmlns:c="http://schemas.openxmlformats.org/drawingml/2006/chart">
  <cdr:relSizeAnchor xmlns:cdr="http://schemas.openxmlformats.org/drawingml/2006/chartDrawing">
    <cdr:from>
      <cdr:x>0.59524</cdr:x>
      <cdr:y>0.47222</cdr:y>
    </cdr:from>
    <cdr:to>
      <cdr:x>0.64061</cdr:x>
      <cdr:y>0.70226</cdr:y>
    </cdr:to>
    <cdr:pic>
      <cdr:nvPicPr>
        <cdr:cNvPr id="3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 flipV="1">
          <a:off x="3571900" y="1214446"/>
          <a:ext cx="272263" cy="591598"/>
        </a:xfrm>
        <a:prstGeom xmlns:a="http://schemas.openxmlformats.org/drawingml/2006/main" prst="rect">
          <a:avLst/>
        </a:prstGeom>
      </cdr:spPr>
    </cdr:pic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0.73276</cdr:x>
      <cdr:y>0.01758</cdr:y>
    </cdr:from>
    <cdr:to>
      <cdr:x>0.99138</cdr:x>
      <cdr:y>0.29883</cdr:y>
    </cdr:to>
    <cdr:sp macro="" textlink="">
      <cdr:nvSpPr>
        <cdr:cNvPr id="3" name="คำบรรยายภาพแบบสี่เหลี่ยมมุมมน 2"/>
        <cdr:cNvSpPr/>
      </cdr:nvSpPr>
      <cdr:spPr>
        <a:xfrm xmlns:a="http://schemas.openxmlformats.org/drawingml/2006/main">
          <a:off x="6072230" y="71438"/>
          <a:ext cx="2143134" cy="1143000"/>
        </a:xfrm>
        <a:prstGeom xmlns:a="http://schemas.openxmlformats.org/drawingml/2006/main" prst="wedgeRoundRectCallout">
          <a:avLst>
            <a:gd name="adj1" fmla="val -104791"/>
            <a:gd name="adj2" fmla="val 86791"/>
            <a:gd name="adj3" fmla="val 16667"/>
          </a:avLst>
        </a:prstGeom>
      </cdr:spPr>
      <cdr:style>
        <a:lnRef xmlns:a="http://schemas.openxmlformats.org/drawingml/2006/main" idx="2">
          <a:schemeClr val="accent6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6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th-TH" sz="2000" dirty="0" smtClean="0">
              <a:latin typeface="BrowalliaUPC" pitchFamily="34" charset="-34"/>
              <a:cs typeface="BrowalliaUPC" pitchFamily="34" charset="-34"/>
            </a:rPr>
            <a:t>ส่งต่อล่าช้าใน </a:t>
          </a:r>
          <a:r>
            <a:rPr lang="en-US" sz="2000" dirty="0" smtClean="0">
              <a:latin typeface="BrowalliaUPC" pitchFamily="34" charset="-34"/>
              <a:cs typeface="BrowalliaUPC" pitchFamily="34" charset="-34"/>
            </a:rPr>
            <a:t>Sepsis </a:t>
          </a:r>
          <a:r>
            <a:rPr lang="en-US" sz="2000" dirty="0">
              <a:latin typeface="BrowalliaUPC" pitchFamily="34" charset="-34"/>
              <a:cs typeface="BrowalliaUPC" pitchFamily="34" charset="-34"/>
            </a:rPr>
            <a:t> </a:t>
          </a:r>
          <a:r>
            <a:rPr lang="th-TH" sz="2000" dirty="0" smtClean="0">
              <a:latin typeface="BrowalliaUPC" pitchFamily="34" charset="-34"/>
              <a:cs typeface="BrowalliaUPC" pitchFamily="34" charset="-34"/>
            </a:rPr>
            <a:t>มี </a:t>
          </a:r>
          <a:r>
            <a:rPr lang="en-US" sz="2000" dirty="0" smtClean="0">
              <a:latin typeface="BrowalliaUPC" pitchFamily="34" charset="-34"/>
              <a:cs typeface="BrowalliaUPC" pitchFamily="34" charset="-34"/>
            </a:rPr>
            <a:t>Severe pneumonia </a:t>
          </a:r>
          <a:r>
            <a:rPr lang="th-TH" sz="2000" dirty="0" smtClean="0">
              <a:latin typeface="BrowalliaUPC" pitchFamily="34" charset="-34"/>
              <a:cs typeface="BrowalliaUPC" pitchFamily="34" charset="-34"/>
            </a:rPr>
            <a:t>ได้ </a:t>
          </a:r>
          <a:r>
            <a:rPr lang="en-US" sz="2000" dirty="0" smtClean="0">
              <a:latin typeface="BrowalliaUPC" pitchFamily="34" charset="-34"/>
              <a:cs typeface="BrowalliaUPC" pitchFamily="34" charset="-34"/>
            </a:rPr>
            <a:t>un plan -Tube</a:t>
          </a:r>
          <a:endParaRPr lang="th-TH" sz="2000" dirty="0">
            <a:latin typeface="BrowalliaUPC" pitchFamily="34" charset="-34"/>
            <a:cs typeface="BrowalliaUPC" pitchFamily="34" charset="-34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0.35714</cdr:x>
      <cdr:y>0</cdr:y>
    </cdr:from>
    <cdr:to>
      <cdr:x>0.77679</cdr:x>
      <cdr:y>0.22852</cdr:y>
    </cdr:to>
    <cdr:sp macro="" textlink="">
      <cdr:nvSpPr>
        <cdr:cNvPr id="2" name="คำบรรยายภาพแบบสี่เหลี่ยม 1"/>
        <cdr:cNvSpPr/>
      </cdr:nvSpPr>
      <cdr:spPr>
        <a:xfrm xmlns:a="http://schemas.openxmlformats.org/drawingml/2006/main">
          <a:off x="2857497" y="0"/>
          <a:ext cx="3357609" cy="1010330"/>
        </a:xfrm>
        <a:prstGeom xmlns:a="http://schemas.openxmlformats.org/drawingml/2006/main" prst="wedgeRectCallout">
          <a:avLst>
            <a:gd name="adj1" fmla="val 28695"/>
            <a:gd name="adj2" fmla="val 104375"/>
          </a:avLst>
        </a:prstGeom>
        <a:solidFill xmlns:a="http://schemas.openxmlformats.org/drawingml/2006/main">
          <a:schemeClr val="accent3">
            <a:lumMod val="60000"/>
            <a:lumOff val="40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en-US" sz="1400" dirty="0" smtClean="0">
              <a:solidFill>
                <a:srgbClr val="FF0000"/>
              </a:solidFill>
            </a:rPr>
            <a:t>*  </a:t>
          </a:r>
          <a:r>
            <a:rPr lang="th-TH" sz="1400" dirty="0" smtClean="0">
              <a:solidFill>
                <a:srgbClr val="FF0000"/>
              </a:solidFill>
            </a:rPr>
            <a:t>การให้ยา </a:t>
          </a:r>
          <a:r>
            <a:rPr lang="en-US" sz="1400" dirty="0" smtClean="0">
              <a:solidFill>
                <a:srgbClr val="FF0000"/>
              </a:solidFill>
            </a:rPr>
            <a:t>HAD / </a:t>
          </a:r>
        </a:p>
        <a:p xmlns:a="http://schemas.openxmlformats.org/drawingml/2006/main">
          <a:r>
            <a:rPr lang="en-US" sz="1400" dirty="0" smtClean="0">
              <a:solidFill>
                <a:srgbClr val="FF0000"/>
              </a:solidFill>
            </a:rPr>
            <a:t>*   plan of care /Care of  patient  </a:t>
          </a:r>
          <a:r>
            <a:rPr lang="th-TH" sz="1400" dirty="0" smtClean="0">
              <a:solidFill>
                <a:srgbClr val="FF0000"/>
              </a:solidFill>
            </a:rPr>
            <a:t>ใน  </a:t>
          </a:r>
          <a:r>
            <a:rPr lang="en-US" sz="1400" dirty="0" smtClean="0">
              <a:solidFill>
                <a:srgbClr val="FF0000"/>
              </a:solidFill>
            </a:rPr>
            <a:t>sepsis shock  </a:t>
          </a:r>
          <a:r>
            <a:rPr lang="en-US" sz="1400" dirty="0">
              <a:solidFill>
                <a:srgbClr val="FF0000"/>
              </a:solidFill>
            </a:rPr>
            <a:t>,</a:t>
          </a:r>
          <a:r>
            <a:rPr lang="en-US" sz="1400" dirty="0" smtClean="0">
              <a:solidFill>
                <a:srgbClr val="FF0000"/>
              </a:solidFill>
            </a:rPr>
            <a:t>  AMI  , PPH  , CKD   , DM</a:t>
          </a:r>
          <a:endParaRPr lang="th-TH" sz="1400" dirty="0">
            <a:solidFill>
              <a:srgbClr val="FF0000"/>
            </a:solidFill>
          </a:endParaRPr>
        </a:p>
      </cdr:txBody>
    </cdr:sp>
  </cdr:relSizeAnchor>
  <cdr:relSizeAnchor xmlns:cdr="http://schemas.openxmlformats.org/drawingml/2006/chartDrawing">
    <cdr:from>
      <cdr:x>0.80357</cdr:x>
      <cdr:y>0.03232</cdr:y>
    </cdr:from>
    <cdr:to>
      <cdr:x>1</cdr:x>
      <cdr:y>0.36631</cdr:y>
    </cdr:to>
    <cdr:sp macro="" textlink="">
      <cdr:nvSpPr>
        <cdr:cNvPr id="3" name="คำบรรยายภาพแบบสี่เหลี่ยม 2"/>
        <cdr:cNvSpPr/>
      </cdr:nvSpPr>
      <cdr:spPr>
        <a:xfrm xmlns:a="http://schemas.openxmlformats.org/drawingml/2006/main">
          <a:off x="7072319" y="142876"/>
          <a:ext cx="1571647" cy="1476633"/>
        </a:xfrm>
        <a:prstGeom xmlns:a="http://schemas.openxmlformats.org/drawingml/2006/main" prst="wedgeRectCallout">
          <a:avLst>
            <a:gd name="adj1" fmla="val -30514"/>
            <a:gd name="adj2" fmla="val 154084"/>
          </a:avLst>
        </a:prstGeom>
        <a:solidFill xmlns:a="http://schemas.openxmlformats.org/drawingml/2006/main">
          <a:schemeClr val="accent2">
            <a:lumMod val="20000"/>
            <a:lumOff val="80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en-US" sz="1400" dirty="0" smtClean="0">
              <a:solidFill>
                <a:srgbClr val="FF0000"/>
              </a:solidFill>
            </a:rPr>
            <a:t> </a:t>
          </a:r>
          <a:r>
            <a:rPr lang="en-US" sz="1400" dirty="0" err="1" smtClean="0">
              <a:solidFill>
                <a:srgbClr val="FF0000"/>
              </a:solidFill>
            </a:rPr>
            <a:t>Asessment</a:t>
          </a:r>
          <a:r>
            <a:rPr lang="en-US" sz="1400" dirty="0" smtClean="0">
              <a:solidFill>
                <a:srgbClr val="FF0000"/>
              </a:solidFill>
            </a:rPr>
            <a:t> </a:t>
          </a:r>
        </a:p>
        <a:p xmlns:a="http://schemas.openxmlformats.org/drawingml/2006/main">
          <a:r>
            <a:rPr lang="en-US" sz="1400" dirty="0" smtClean="0">
              <a:solidFill>
                <a:srgbClr val="FF0000"/>
              </a:solidFill>
            </a:rPr>
            <a:t>Re –</a:t>
          </a:r>
          <a:r>
            <a:rPr lang="en-US" sz="1400" dirty="0" err="1" smtClean="0">
              <a:solidFill>
                <a:srgbClr val="FF0000"/>
              </a:solidFill>
            </a:rPr>
            <a:t>Asesment</a:t>
          </a:r>
          <a:endParaRPr lang="en-US" sz="1400" dirty="0" smtClean="0">
            <a:solidFill>
              <a:srgbClr val="FF0000"/>
            </a:solidFill>
          </a:endParaRPr>
        </a:p>
        <a:p xmlns:a="http://schemas.openxmlformats.org/drawingml/2006/main">
          <a:r>
            <a:rPr lang="en-US" sz="1400" dirty="0">
              <a:solidFill>
                <a:srgbClr val="FF0000"/>
              </a:solidFill>
            </a:rPr>
            <a:t> </a:t>
          </a:r>
          <a:r>
            <a:rPr lang="en-US" sz="1400" dirty="0" smtClean="0">
              <a:solidFill>
                <a:srgbClr val="FF0000"/>
              </a:solidFill>
            </a:rPr>
            <a:t> Plan  of care </a:t>
          </a:r>
        </a:p>
        <a:p xmlns:a="http://schemas.openxmlformats.org/drawingml/2006/main">
          <a:r>
            <a:rPr lang="en-US" sz="1400" dirty="0">
              <a:solidFill>
                <a:srgbClr val="FF0000"/>
              </a:solidFill>
            </a:rPr>
            <a:t> </a:t>
          </a:r>
          <a:r>
            <a:rPr lang="en-US" sz="1400" dirty="0" smtClean="0">
              <a:solidFill>
                <a:srgbClr val="FF0000"/>
              </a:solidFill>
            </a:rPr>
            <a:t> Sepsis  with  Sever  pneumonia  /HI  </a:t>
          </a:r>
          <a:endParaRPr lang="th-TH" sz="1400" dirty="0">
            <a:solidFill>
              <a:srgbClr val="FF0000"/>
            </a:solidFill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0.16822</cdr:x>
      <cdr:y>0</cdr:y>
    </cdr:from>
    <cdr:to>
      <cdr:x>0.34401</cdr:x>
      <cdr:y>0.17578</cdr:y>
    </cdr:to>
    <cdr:sp macro="" textlink="">
      <cdr:nvSpPr>
        <cdr:cNvPr id="2" name="คำบรรยายภาพแบบสี่เหลี่ยม 1"/>
        <cdr:cNvSpPr/>
      </cdr:nvSpPr>
      <cdr:spPr>
        <a:xfrm xmlns:a="http://schemas.openxmlformats.org/drawingml/2006/main">
          <a:off x="1285884" y="-142876"/>
          <a:ext cx="1343715" cy="714370"/>
        </a:xfrm>
        <a:prstGeom xmlns:a="http://schemas.openxmlformats.org/drawingml/2006/main" prst="wedgeRectCallout">
          <a:avLst>
            <a:gd name="adj1" fmla="val 81284"/>
            <a:gd name="adj2" fmla="val 299570"/>
          </a:avLst>
        </a:prstGeom>
        <a:solidFill xmlns:a="http://schemas.openxmlformats.org/drawingml/2006/main">
          <a:srgbClr val="EA157A">
            <a:lumMod val="20000"/>
            <a:lumOff val="80000"/>
          </a:srgbClr>
        </a:solidFill>
        <a:ln xmlns:a="http://schemas.openxmlformats.org/drawingml/2006/main" w="28575">
          <a:solidFill>
            <a:srgbClr val="EA157A">
              <a:lumMod val="75000"/>
            </a:srgbClr>
          </a:solidFill>
        </a:ln>
        <a:effectLst xmlns:a="http://schemas.openxmlformats.org/drawingml/2006/main">
          <a:outerShdw blurRad="40000" dist="23000" dir="5400000" rotWithShape="0">
            <a:srgbClr val="000000">
              <a:alpha val="35000"/>
            </a:srgbClr>
          </a:outerShdw>
        </a:effectLst>
        <a:scene3d xmlns:a="http://schemas.openxmlformats.org/drawingml/2006/main">
          <a:camera prst="orthographicFront">
            <a:rot lat="0" lon="0" rev="0"/>
          </a:camera>
          <a:lightRig rig="threePt" dir="t">
            <a:rot lat="0" lon="0" rev="1200000"/>
          </a:lightRig>
        </a:scene3d>
        <a:sp3d xmlns:a="http://schemas.openxmlformats.org/drawingml/2006/main">
          <a:bevelT w="63500" h="25400"/>
        </a:sp3d>
      </cdr:spPr>
      <cdr:style>
        <a:lnRef xmlns:a="http://schemas.openxmlformats.org/drawingml/2006/main" idx="0">
          <a:schemeClr val="accent2"/>
        </a:lnRef>
        <a:fillRef xmlns:a="http://schemas.openxmlformats.org/drawingml/2006/main" idx="3">
          <a:schemeClr val="accent2"/>
        </a:fillRef>
        <a:effectRef xmlns:a="http://schemas.openxmlformats.org/drawingml/2006/main" idx="3">
          <a:schemeClr val="accent2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th-TH"/>
          </a:defPPr>
          <a:lvl1pPr marL="0" algn="l" defTabSz="914400" rtl="0" eaLnBrk="1" latinLnBrk="0" hangingPunct="1">
            <a:defRPr sz="2800" kern="1200">
              <a:solidFill>
                <a:sysClr val="window" lastClr="FFFFFF"/>
              </a:solidFill>
              <a:latin typeface="Calibri"/>
            </a:defRPr>
          </a:lvl1pPr>
          <a:lvl2pPr marL="457200" algn="l" defTabSz="914400" rtl="0" eaLnBrk="1" latinLnBrk="0" hangingPunct="1">
            <a:defRPr sz="2800" kern="1200">
              <a:solidFill>
                <a:sysClr val="window" lastClr="FFFFFF"/>
              </a:solidFill>
              <a:latin typeface="Calibri"/>
            </a:defRPr>
          </a:lvl2pPr>
          <a:lvl3pPr marL="914400" algn="l" defTabSz="914400" rtl="0" eaLnBrk="1" latinLnBrk="0" hangingPunct="1">
            <a:defRPr sz="2800" kern="1200">
              <a:solidFill>
                <a:sysClr val="window" lastClr="FFFFFF"/>
              </a:solidFill>
              <a:latin typeface="Calibri"/>
            </a:defRPr>
          </a:lvl3pPr>
          <a:lvl4pPr marL="1371600" algn="l" defTabSz="914400" rtl="0" eaLnBrk="1" latinLnBrk="0" hangingPunct="1">
            <a:defRPr sz="2800" kern="1200">
              <a:solidFill>
                <a:sysClr val="window" lastClr="FFFFFF"/>
              </a:solidFill>
              <a:latin typeface="Calibri"/>
            </a:defRPr>
          </a:lvl4pPr>
          <a:lvl5pPr marL="1828800" algn="l" defTabSz="914400" rtl="0" eaLnBrk="1" latinLnBrk="0" hangingPunct="1">
            <a:defRPr sz="2800" kern="1200">
              <a:solidFill>
                <a:sysClr val="window" lastClr="FFFFFF"/>
              </a:solidFill>
              <a:latin typeface="Calibri"/>
            </a:defRPr>
          </a:lvl5pPr>
          <a:lvl6pPr marL="2286000" algn="l" defTabSz="914400" rtl="0" eaLnBrk="1" latinLnBrk="0" hangingPunct="1">
            <a:defRPr sz="2800" kern="1200">
              <a:solidFill>
                <a:sysClr val="window" lastClr="FFFFFF"/>
              </a:solidFill>
              <a:latin typeface="Calibri"/>
            </a:defRPr>
          </a:lvl6pPr>
          <a:lvl7pPr marL="2743200" algn="l" defTabSz="914400" rtl="0" eaLnBrk="1" latinLnBrk="0" hangingPunct="1">
            <a:defRPr sz="2800" kern="1200">
              <a:solidFill>
                <a:sysClr val="window" lastClr="FFFFFF"/>
              </a:solidFill>
              <a:latin typeface="Calibri"/>
            </a:defRPr>
          </a:lvl7pPr>
          <a:lvl8pPr marL="3200400" algn="l" defTabSz="914400" rtl="0" eaLnBrk="1" latinLnBrk="0" hangingPunct="1">
            <a:defRPr sz="2800" kern="1200">
              <a:solidFill>
                <a:sysClr val="window" lastClr="FFFFFF"/>
              </a:solidFill>
              <a:latin typeface="Calibri"/>
            </a:defRPr>
          </a:lvl8pPr>
          <a:lvl9pPr marL="3657600" algn="l" defTabSz="914400" rtl="0" eaLnBrk="1" latinLnBrk="0" hangingPunct="1">
            <a:defRPr sz="2800" kern="12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en-US" sz="2400" b="1" dirty="0" smtClean="0">
              <a:solidFill>
                <a:schemeClr val="tx1"/>
              </a:solidFill>
              <a:latin typeface="Browallia New" pitchFamily="34" charset="-34"/>
              <a:cs typeface="Browallia New" pitchFamily="34" charset="-34"/>
            </a:rPr>
            <a:t>PIH</a:t>
          </a:r>
          <a:endParaRPr lang="th-TH" sz="2400" b="1" dirty="0">
            <a:solidFill>
              <a:schemeClr val="tx1"/>
            </a:solidFill>
            <a:latin typeface="Browallia New" pitchFamily="34" charset="-34"/>
            <a:cs typeface="Browallia New" pitchFamily="34" charset="-34"/>
          </a:endParaRPr>
        </a:p>
      </cdr:txBody>
    </cdr:sp>
  </cdr:relSizeAnchor>
  <cdr:relSizeAnchor xmlns:cdr="http://schemas.openxmlformats.org/drawingml/2006/chartDrawing">
    <cdr:from>
      <cdr:x>0.57944</cdr:x>
      <cdr:y>0</cdr:y>
    </cdr:from>
    <cdr:to>
      <cdr:x>0.70765</cdr:x>
      <cdr:y>0.14063</cdr:y>
    </cdr:to>
    <cdr:sp macro="" textlink="">
      <cdr:nvSpPr>
        <cdr:cNvPr id="3" name="คำบรรยายภาพแบบสี่เหลี่ยม 2"/>
        <cdr:cNvSpPr/>
      </cdr:nvSpPr>
      <cdr:spPr>
        <a:xfrm xmlns:a="http://schemas.openxmlformats.org/drawingml/2006/main">
          <a:off x="4429156" y="0"/>
          <a:ext cx="980020" cy="571520"/>
        </a:xfrm>
        <a:prstGeom xmlns:a="http://schemas.openxmlformats.org/drawingml/2006/main" prst="wedgeRectCallout">
          <a:avLst>
            <a:gd name="adj1" fmla="val -69332"/>
            <a:gd name="adj2" fmla="val 417904"/>
          </a:avLst>
        </a:prstGeom>
        <a:solidFill xmlns:a="http://schemas.openxmlformats.org/drawingml/2006/main">
          <a:srgbClr val="EA157A">
            <a:lumMod val="20000"/>
            <a:lumOff val="80000"/>
          </a:srgbClr>
        </a:solidFill>
        <a:ln xmlns:a="http://schemas.openxmlformats.org/drawingml/2006/main" w="28575">
          <a:solidFill>
            <a:srgbClr val="EA157A">
              <a:lumMod val="75000"/>
            </a:srgbClr>
          </a:solidFill>
        </a:ln>
        <a:effectLst xmlns:a="http://schemas.openxmlformats.org/drawingml/2006/main">
          <a:outerShdw blurRad="40000" dist="23000" dir="5400000" rotWithShape="0">
            <a:srgbClr val="000000">
              <a:alpha val="35000"/>
            </a:srgbClr>
          </a:outerShdw>
        </a:effectLst>
        <a:scene3d xmlns:a="http://schemas.openxmlformats.org/drawingml/2006/main">
          <a:camera prst="orthographicFront">
            <a:rot lat="0" lon="0" rev="0"/>
          </a:camera>
          <a:lightRig rig="threePt" dir="t">
            <a:rot lat="0" lon="0" rev="1200000"/>
          </a:lightRig>
        </a:scene3d>
        <a:sp3d xmlns:a="http://schemas.openxmlformats.org/drawingml/2006/main">
          <a:bevelT w="63500" h="25400"/>
        </a:sp3d>
      </cdr:spPr>
      <cdr:style>
        <a:lnRef xmlns:a="http://schemas.openxmlformats.org/drawingml/2006/main" idx="0">
          <a:schemeClr val="accent2"/>
        </a:lnRef>
        <a:fillRef xmlns:a="http://schemas.openxmlformats.org/drawingml/2006/main" idx="3">
          <a:schemeClr val="accent2"/>
        </a:fillRef>
        <a:effectRef xmlns:a="http://schemas.openxmlformats.org/drawingml/2006/main" idx="3">
          <a:schemeClr val="accent2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th-TH"/>
          </a:defPPr>
          <a:lvl1pPr marL="0" algn="l" defTabSz="914400" rtl="0" eaLnBrk="1" latinLnBrk="0" hangingPunct="1">
            <a:defRPr sz="2800" kern="1200">
              <a:solidFill>
                <a:sysClr val="window" lastClr="FFFFFF"/>
              </a:solidFill>
              <a:latin typeface="Calibri"/>
            </a:defRPr>
          </a:lvl1pPr>
          <a:lvl2pPr marL="457200" algn="l" defTabSz="914400" rtl="0" eaLnBrk="1" latinLnBrk="0" hangingPunct="1">
            <a:defRPr sz="2800" kern="1200">
              <a:solidFill>
                <a:sysClr val="window" lastClr="FFFFFF"/>
              </a:solidFill>
              <a:latin typeface="Calibri"/>
            </a:defRPr>
          </a:lvl2pPr>
          <a:lvl3pPr marL="914400" algn="l" defTabSz="914400" rtl="0" eaLnBrk="1" latinLnBrk="0" hangingPunct="1">
            <a:defRPr sz="2800" kern="1200">
              <a:solidFill>
                <a:sysClr val="window" lastClr="FFFFFF"/>
              </a:solidFill>
              <a:latin typeface="Calibri"/>
            </a:defRPr>
          </a:lvl3pPr>
          <a:lvl4pPr marL="1371600" algn="l" defTabSz="914400" rtl="0" eaLnBrk="1" latinLnBrk="0" hangingPunct="1">
            <a:defRPr sz="2800" kern="1200">
              <a:solidFill>
                <a:sysClr val="window" lastClr="FFFFFF"/>
              </a:solidFill>
              <a:latin typeface="Calibri"/>
            </a:defRPr>
          </a:lvl4pPr>
          <a:lvl5pPr marL="1828800" algn="l" defTabSz="914400" rtl="0" eaLnBrk="1" latinLnBrk="0" hangingPunct="1">
            <a:defRPr sz="2800" kern="1200">
              <a:solidFill>
                <a:sysClr val="window" lastClr="FFFFFF"/>
              </a:solidFill>
              <a:latin typeface="Calibri"/>
            </a:defRPr>
          </a:lvl5pPr>
          <a:lvl6pPr marL="2286000" algn="l" defTabSz="914400" rtl="0" eaLnBrk="1" latinLnBrk="0" hangingPunct="1">
            <a:defRPr sz="2800" kern="1200">
              <a:solidFill>
                <a:sysClr val="window" lastClr="FFFFFF"/>
              </a:solidFill>
              <a:latin typeface="Calibri"/>
            </a:defRPr>
          </a:lvl6pPr>
          <a:lvl7pPr marL="2743200" algn="l" defTabSz="914400" rtl="0" eaLnBrk="1" latinLnBrk="0" hangingPunct="1">
            <a:defRPr sz="2800" kern="1200">
              <a:solidFill>
                <a:sysClr val="window" lastClr="FFFFFF"/>
              </a:solidFill>
              <a:latin typeface="Calibri"/>
            </a:defRPr>
          </a:lvl7pPr>
          <a:lvl8pPr marL="3200400" algn="l" defTabSz="914400" rtl="0" eaLnBrk="1" latinLnBrk="0" hangingPunct="1">
            <a:defRPr sz="2800" kern="1200">
              <a:solidFill>
                <a:sysClr val="window" lastClr="FFFFFF"/>
              </a:solidFill>
              <a:latin typeface="Calibri"/>
            </a:defRPr>
          </a:lvl8pPr>
          <a:lvl9pPr marL="3657600" algn="l" defTabSz="914400" rtl="0" eaLnBrk="1" latinLnBrk="0" hangingPunct="1">
            <a:defRPr sz="2800" kern="12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en-US" sz="2400" b="0" dirty="0" smtClean="0">
              <a:solidFill>
                <a:sysClr val="windowText" lastClr="000000"/>
              </a:solidFill>
              <a:latin typeface="Browallia New" pitchFamily="34" charset="-34"/>
              <a:cs typeface="Browallia New" pitchFamily="34" charset="-34"/>
            </a:rPr>
            <a:t> AMI</a:t>
          </a:r>
          <a:endParaRPr lang="th-TH" sz="2400" b="0" dirty="0">
            <a:solidFill>
              <a:sysClr val="windowText" lastClr="000000"/>
            </a:solidFill>
            <a:latin typeface="Browallia New" pitchFamily="34" charset="-34"/>
            <a:cs typeface="Browallia New" pitchFamily="34" charset="-34"/>
          </a:endParaRPr>
        </a:p>
      </cdr:txBody>
    </cdr:sp>
  </cdr:relSizeAnchor>
  <cdr:relSizeAnchor xmlns:cdr="http://schemas.openxmlformats.org/drawingml/2006/chartDrawing">
    <cdr:from>
      <cdr:x>0.78505</cdr:x>
      <cdr:y>0</cdr:y>
    </cdr:from>
    <cdr:to>
      <cdr:x>1</cdr:x>
      <cdr:y>0.22852</cdr:y>
    </cdr:to>
    <cdr:sp macro="" textlink="">
      <cdr:nvSpPr>
        <cdr:cNvPr id="4" name="คำบรรยายภาพแบบสี่เหลี่ยมมุมมน 3"/>
        <cdr:cNvSpPr/>
      </cdr:nvSpPr>
      <cdr:spPr>
        <a:xfrm xmlns:a="http://schemas.openxmlformats.org/drawingml/2006/main">
          <a:off x="6286544" y="0"/>
          <a:ext cx="1643074" cy="928694"/>
        </a:xfrm>
        <a:prstGeom xmlns:a="http://schemas.openxmlformats.org/drawingml/2006/main" prst="wedgeRoundRectCallout">
          <a:avLst>
            <a:gd name="adj1" fmla="val -114153"/>
            <a:gd name="adj2" fmla="val 227280"/>
            <a:gd name="adj3" fmla="val 16667"/>
          </a:avLst>
        </a:prstGeom>
        <a:solidFill xmlns:a="http://schemas.openxmlformats.org/drawingml/2006/main">
          <a:schemeClr val="accent2">
            <a:lumMod val="20000"/>
            <a:lumOff val="80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en-US" sz="1400" dirty="0" smtClean="0">
              <a:solidFill>
                <a:schemeClr val="tx1"/>
              </a:solidFill>
            </a:rPr>
            <a:t>-Birth Asphyxia</a:t>
          </a:r>
        </a:p>
        <a:p xmlns:a="http://schemas.openxmlformats.org/drawingml/2006/main">
          <a:r>
            <a:rPr lang="en-US" sz="1400" dirty="0" smtClean="0">
              <a:solidFill>
                <a:schemeClr val="tx1"/>
              </a:solidFill>
            </a:rPr>
            <a:t> - Sepsis </a:t>
          </a:r>
          <a:r>
            <a:rPr lang="th-TH" sz="1400" dirty="0" smtClean="0">
              <a:solidFill>
                <a:schemeClr val="tx1"/>
              </a:solidFill>
            </a:rPr>
            <a:t> </a:t>
          </a:r>
          <a:r>
            <a:rPr lang="en-US" sz="1400" dirty="0" smtClean="0">
              <a:solidFill>
                <a:schemeClr val="tx1"/>
              </a:solidFill>
            </a:rPr>
            <a:t>sever pneumonia  </a:t>
          </a:r>
        </a:p>
        <a:p xmlns:a="http://schemas.openxmlformats.org/drawingml/2006/main">
          <a:r>
            <a:rPr lang="en-US" sz="1400" dirty="0" smtClean="0">
              <a:solidFill>
                <a:schemeClr val="tx1"/>
              </a:solidFill>
            </a:rPr>
            <a:t>- HI</a:t>
          </a:r>
          <a:endParaRPr lang="th-TH" sz="1400" dirty="0">
            <a:solidFill>
              <a:schemeClr val="tx1"/>
            </a:solidFill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0.80357</cdr:x>
      <cdr:y>0.82222</cdr:y>
    </cdr:from>
    <cdr:to>
      <cdr:x>0.85913</cdr:x>
      <cdr:y>0.98042</cdr:y>
    </cdr:to>
    <cdr:sp macro="" textlink="">
      <cdr:nvSpPr>
        <cdr:cNvPr id="2" name="ลูกศรขึ้น 1"/>
        <cdr:cNvSpPr/>
      </cdr:nvSpPr>
      <cdr:spPr>
        <a:xfrm xmlns:a="http://schemas.openxmlformats.org/drawingml/2006/main">
          <a:off x="6429420" y="2643206"/>
          <a:ext cx="444539" cy="508567"/>
        </a:xfrm>
        <a:prstGeom xmlns:a="http://schemas.openxmlformats.org/drawingml/2006/main" prst="upArrow">
          <a:avLst/>
        </a:prstGeom>
      </cdr:spPr>
      <cdr:style>
        <a:lnRef xmlns:a="http://schemas.openxmlformats.org/drawingml/2006/main" idx="2">
          <a:schemeClr val="accent2">
            <a:shade val="50000"/>
          </a:schemeClr>
        </a:lnRef>
        <a:fillRef xmlns:a="http://schemas.openxmlformats.org/drawingml/2006/main" idx="1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th-TH"/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0.92929</cdr:x>
      <cdr:y>0.53333</cdr:y>
    </cdr:from>
    <cdr:to>
      <cdr:x>1</cdr:x>
      <cdr:y>0.70911</cdr:y>
    </cdr:to>
    <cdr:sp macro="" textlink="">
      <cdr:nvSpPr>
        <cdr:cNvPr id="3" name="ลูกศรขึ้น 2"/>
        <cdr:cNvSpPr/>
      </cdr:nvSpPr>
      <cdr:spPr>
        <a:xfrm xmlns:a="http://schemas.openxmlformats.org/drawingml/2006/main">
          <a:off x="7143800" y="1714512"/>
          <a:ext cx="540498" cy="565082"/>
        </a:xfrm>
        <a:prstGeom xmlns:a="http://schemas.openxmlformats.org/drawingml/2006/main" prst="upArrow">
          <a:avLst/>
        </a:prstGeom>
      </cdr:spPr>
      <cdr:style>
        <a:lnRef xmlns:a="http://schemas.openxmlformats.org/drawingml/2006/main" idx="2">
          <a:schemeClr val="accent2">
            <a:shade val="50000"/>
          </a:schemeClr>
        </a:lnRef>
        <a:fillRef xmlns:a="http://schemas.openxmlformats.org/drawingml/2006/main" idx="1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th-TH"/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</cdr:x>
      <cdr:y>0.06122</cdr:y>
    </cdr:from>
    <cdr:to>
      <cdr:x>0.13684</cdr:x>
      <cdr:y>0.20408</cdr:y>
    </cdr:to>
    <cdr:sp macro="" textlink="">
      <cdr:nvSpPr>
        <cdr:cNvPr id="2" name="สี่เหลี่ยมมุมมน 1"/>
        <cdr:cNvSpPr/>
      </cdr:nvSpPr>
      <cdr:spPr>
        <a:xfrm xmlns:a="http://schemas.openxmlformats.org/drawingml/2006/main">
          <a:off x="-642942" y="214314"/>
          <a:ext cx="928694" cy="500066"/>
        </a:xfrm>
        <a:prstGeom xmlns:a="http://schemas.openxmlformats.org/drawingml/2006/main" prst="roundRect">
          <a:avLst>
            <a:gd name="adj" fmla="val 16667"/>
          </a:avLst>
        </a:prstGeom>
        <a:gradFill xmlns:a="http://schemas.openxmlformats.org/drawingml/2006/main" rotWithShape="1">
          <a:gsLst>
            <a:gs pos="0">
              <a:srgbClr val="00ADDC">
                <a:tint val="50000"/>
                <a:satMod val="300000"/>
              </a:srgbClr>
            </a:gs>
            <a:gs pos="35000">
              <a:srgbClr val="00ADDC">
                <a:tint val="37000"/>
                <a:satMod val="300000"/>
              </a:srgbClr>
            </a:gs>
            <a:gs pos="100000">
              <a:srgbClr val="00ADDC">
                <a:tint val="15000"/>
                <a:satMod val="350000"/>
              </a:srgbClr>
            </a:gs>
          </a:gsLst>
          <a:lin ang="16200000" scaled="1"/>
        </a:gradFill>
        <a:ln xmlns:a="http://schemas.openxmlformats.org/drawingml/2006/main" w="9525" cap="flat" cmpd="sng" algn="ctr">
          <a:solidFill>
            <a:srgbClr val="00ADDC">
              <a:shade val="95000"/>
              <a:satMod val="105000"/>
            </a:srgbClr>
          </a:solidFill>
          <a:prstDash val="solid"/>
        </a:ln>
        <a:effectLst xmlns:a="http://schemas.openxmlformats.org/drawingml/2006/main">
          <a:outerShdw blurRad="40000" dist="20000" dir="5400000" rotWithShape="0">
            <a:srgbClr val="000000">
              <a:alpha val="38000"/>
            </a:srgbClr>
          </a:outerShdw>
        </a:effectLst>
      </cdr:spPr>
      <cdr:style>
        <a:lnRef xmlns:a="http://schemas.openxmlformats.org/drawingml/2006/main" idx="1">
          <a:schemeClr val="accent4"/>
        </a:lnRef>
        <a:fillRef xmlns:a="http://schemas.openxmlformats.org/drawingml/2006/main" idx="2">
          <a:schemeClr val="accent4"/>
        </a:fillRef>
        <a:effectRef xmlns:a="http://schemas.openxmlformats.org/drawingml/2006/main" idx="1">
          <a:schemeClr val="accent4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anchor="ctr">
          <a:noAutofit/>
        </a:bodyPr>
        <a:lstStyle xmlns:a="http://schemas.openxmlformats.org/drawingml/2006/main">
          <a:defPPr>
            <a:defRPr lang="th-TH"/>
          </a:defPPr>
          <a:lvl1pPr marL="0" algn="l" defTabSz="914400" rtl="0" eaLnBrk="1" latinLnBrk="0" hangingPunct="1">
            <a:defRPr sz="2800" kern="1200">
              <a:solidFill>
                <a:sysClr val="windowText" lastClr="000000"/>
              </a:solidFill>
              <a:latin typeface="Rockwell"/>
            </a:defRPr>
          </a:lvl1pPr>
          <a:lvl2pPr marL="457200" algn="l" defTabSz="914400" rtl="0" eaLnBrk="1" latinLnBrk="0" hangingPunct="1">
            <a:defRPr sz="2800" kern="1200">
              <a:solidFill>
                <a:sysClr val="windowText" lastClr="000000"/>
              </a:solidFill>
              <a:latin typeface="Rockwell"/>
            </a:defRPr>
          </a:lvl2pPr>
          <a:lvl3pPr marL="914400" algn="l" defTabSz="914400" rtl="0" eaLnBrk="1" latinLnBrk="0" hangingPunct="1">
            <a:defRPr sz="2800" kern="1200">
              <a:solidFill>
                <a:sysClr val="windowText" lastClr="000000"/>
              </a:solidFill>
              <a:latin typeface="Rockwell"/>
            </a:defRPr>
          </a:lvl3pPr>
          <a:lvl4pPr marL="1371600" algn="l" defTabSz="914400" rtl="0" eaLnBrk="1" latinLnBrk="0" hangingPunct="1">
            <a:defRPr sz="2800" kern="1200">
              <a:solidFill>
                <a:sysClr val="windowText" lastClr="000000"/>
              </a:solidFill>
              <a:latin typeface="Rockwell"/>
            </a:defRPr>
          </a:lvl4pPr>
          <a:lvl5pPr marL="1828800" algn="l" defTabSz="914400" rtl="0" eaLnBrk="1" latinLnBrk="0" hangingPunct="1">
            <a:defRPr sz="2800" kern="1200">
              <a:solidFill>
                <a:sysClr val="windowText" lastClr="000000"/>
              </a:solidFill>
              <a:latin typeface="Rockwell"/>
            </a:defRPr>
          </a:lvl5pPr>
          <a:lvl6pPr marL="2286000" algn="l" defTabSz="914400" rtl="0" eaLnBrk="1" latinLnBrk="0" hangingPunct="1">
            <a:defRPr sz="2800" kern="1200">
              <a:solidFill>
                <a:sysClr val="windowText" lastClr="000000"/>
              </a:solidFill>
              <a:latin typeface="Rockwell"/>
            </a:defRPr>
          </a:lvl6pPr>
          <a:lvl7pPr marL="2743200" algn="l" defTabSz="914400" rtl="0" eaLnBrk="1" latinLnBrk="0" hangingPunct="1">
            <a:defRPr sz="2800" kern="1200">
              <a:solidFill>
                <a:sysClr val="windowText" lastClr="000000"/>
              </a:solidFill>
              <a:latin typeface="Rockwell"/>
            </a:defRPr>
          </a:lvl7pPr>
          <a:lvl8pPr marL="3200400" algn="l" defTabSz="914400" rtl="0" eaLnBrk="1" latinLnBrk="0" hangingPunct="1">
            <a:defRPr sz="2800" kern="1200">
              <a:solidFill>
                <a:sysClr val="windowText" lastClr="000000"/>
              </a:solidFill>
              <a:latin typeface="Rockwell"/>
            </a:defRPr>
          </a:lvl8pPr>
          <a:lvl9pPr marL="3657600" algn="l" defTabSz="914400" rtl="0" eaLnBrk="1" latinLnBrk="0" hangingPunct="1">
            <a:defRPr sz="2800" kern="1200">
              <a:solidFill>
                <a:sysClr val="windowText" lastClr="000000"/>
              </a:solidFill>
              <a:latin typeface="Rockwell"/>
            </a:defRPr>
          </a:lvl9pPr>
        </a:lstStyle>
        <a:p xmlns:a="http://schemas.openxmlformats.org/drawingml/2006/main">
          <a:pPr algn="ctr"/>
          <a:r>
            <a:rPr lang="en-US" sz="2400" b="1" dirty="0" smtClean="0">
              <a:solidFill>
                <a:srgbClr val="002060"/>
              </a:solidFill>
              <a:latin typeface="Browallia New" pitchFamily="34" charset="-34"/>
              <a:ea typeface="Tahoma" pitchFamily="34" charset="0"/>
              <a:cs typeface="Browallia New" pitchFamily="34" charset="-34"/>
            </a:rPr>
            <a:t>AMI</a:t>
          </a:r>
          <a:endParaRPr lang="th-TH" sz="2400" b="1" dirty="0" smtClean="0">
            <a:solidFill>
              <a:srgbClr val="002060"/>
            </a:solidFill>
            <a:latin typeface="Browallia New" pitchFamily="34" charset="-34"/>
            <a:ea typeface="Tahoma" pitchFamily="34" charset="0"/>
            <a:cs typeface="Browallia New" pitchFamily="34" charset="-34"/>
          </a:endParaRP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0.70093</cdr:x>
      <cdr:y>0.12305</cdr:y>
    </cdr:from>
    <cdr:to>
      <cdr:x>0.77052</cdr:x>
      <cdr:y>0.28125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5357850" y="500066"/>
          <a:ext cx="531937" cy="642925"/>
        </a:xfrm>
        <a:prstGeom xmlns:a="http://schemas.openxmlformats.org/drawingml/2006/main" prst="rect">
          <a:avLst/>
        </a:prstGeom>
      </cdr:spPr>
    </cdr:pic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0.70093</cdr:x>
      <cdr:y>0.12305</cdr:y>
    </cdr:from>
    <cdr:to>
      <cdr:x>0.77052</cdr:x>
      <cdr:y>0.28125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5357850" y="500066"/>
          <a:ext cx="531937" cy="642925"/>
        </a:xfrm>
        <a:prstGeom xmlns:a="http://schemas.openxmlformats.org/drawingml/2006/main" prst="rect">
          <a:avLst/>
        </a:prstGeom>
      </cdr:spPr>
    </cdr:pic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 dirty="0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07EAFD-BF21-4A5A-987E-361DB2D3ADB8}" type="datetimeFigureOut">
              <a:rPr lang="th-TH" smtClean="0"/>
              <a:pPr/>
              <a:t>27/09/59</a:t>
            </a:fld>
            <a:endParaRPr lang="th-TH" dirty="0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 dirty="0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41ACCA-D98A-48DB-A11E-CA3A011DE7E0}" type="slidenum">
              <a:rPr lang="th-TH" smtClean="0"/>
              <a:pPr/>
              <a:t>‹#›</a:t>
            </a:fld>
            <a:endParaRPr lang="th-TH" dirty="0"/>
          </a:p>
        </p:txBody>
      </p:sp>
    </p:spTree>
    <p:extLst>
      <p:ext uri="{BB962C8B-B14F-4D97-AF65-F5344CB8AC3E}">
        <p14:creationId xmlns="" xmlns:p14="http://schemas.microsoft.com/office/powerpoint/2010/main" val="32696019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 dirty="0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FE1831-741A-46B2-AC6F-B5D20BDC84D3}" type="datetimeFigureOut">
              <a:rPr lang="th-TH" smtClean="0"/>
              <a:pPr/>
              <a:t>27/09/59</a:t>
            </a:fld>
            <a:endParaRPr lang="th-TH" dirty="0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 dirty="0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724956"/>
            <a:ext cx="5486400" cy="44762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 dirty="0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0BFAB1-F467-4F5A-AE8B-A9B972841A6F}" type="slidenum">
              <a:rPr lang="th-TH" smtClean="0"/>
              <a:pPr/>
              <a:t>‹#›</a:t>
            </a:fld>
            <a:endParaRPr lang="th-TH" dirty="0"/>
          </a:p>
        </p:txBody>
      </p:sp>
    </p:spTree>
    <p:extLst>
      <p:ext uri="{BB962C8B-B14F-4D97-AF65-F5344CB8AC3E}">
        <p14:creationId xmlns="" xmlns:p14="http://schemas.microsoft.com/office/powerpoint/2010/main" val="4269976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0BFAB1-F467-4F5A-AE8B-A9B972841A6F}" type="slidenum">
              <a:rPr lang="th-TH" smtClean="0"/>
              <a:pPr/>
              <a:t>7</a:t>
            </a:fld>
            <a:endParaRPr lang="th-TH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1BE5F0C-6AF4-4912-A50D-942D52A49124}" type="slidenum">
              <a:rPr lang="en-US" smtClean="0"/>
              <a:pPr/>
              <a:t>19</a:t>
            </a:fld>
            <a:endParaRPr lang="th-TH" smtClean="0"/>
          </a:p>
        </p:txBody>
      </p:sp>
      <p:sp>
        <p:nvSpPr>
          <p:cNvPr id="40963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4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0965" name="Slide Number Placeholder 3"/>
          <p:cNvSpPr txBox="1">
            <a:spLocks noGrp="1"/>
          </p:cNvSpPr>
          <p:nvPr/>
        </p:nvSpPr>
        <p:spPr bwMode="auto">
          <a:xfrm>
            <a:off x="3884613" y="9448185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4C357240-F6B0-4A63-8360-B07FDA45868F}" type="slidenum">
              <a:rPr lang="en-US" sz="1200">
                <a:cs typeface="Cordia New" pitchFamily="34" charset="-34"/>
              </a:rPr>
              <a:pPr algn="r"/>
              <a:t>19</a:t>
            </a:fld>
            <a:endParaRPr lang="th-TH" sz="1200">
              <a:cs typeface="Cordia New" pitchFamily="34" charset="-34"/>
            </a:endParaRPr>
          </a:p>
        </p:txBody>
      </p:sp>
      <p:sp>
        <p:nvSpPr>
          <p:cNvPr id="40966" name="Header Placeholder 4"/>
          <p:cNvSpPr txBox="1">
            <a:spLocks noGrp="1"/>
          </p:cNvSpPr>
          <p:nvPr/>
        </p:nvSpPr>
        <p:spPr bwMode="auto">
          <a:xfrm>
            <a:off x="0" y="0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h-TH" sz="1200">
              <a:cs typeface="Cordia New" pitchFamily="34" charset="-34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0BFAB1-F467-4F5A-AE8B-A9B972841A6F}" type="slidenum">
              <a:rPr lang="th-TH" smtClean="0"/>
              <a:pPr/>
              <a:t>28</a:t>
            </a:fld>
            <a:endParaRPr lang="th-TH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0BFAB1-F467-4F5A-AE8B-A9B972841A6F}" type="slidenum">
              <a:rPr lang="th-TH" smtClean="0"/>
              <a:pPr/>
              <a:t>33</a:t>
            </a:fld>
            <a:endParaRPr lang="th-TH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1BE5F0C-6AF4-4912-A50D-942D52A49124}" type="slidenum">
              <a:rPr lang="en-US" smtClean="0"/>
              <a:pPr/>
              <a:t>48</a:t>
            </a:fld>
            <a:endParaRPr lang="th-TH" smtClean="0"/>
          </a:p>
        </p:txBody>
      </p:sp>
      <p:sp>
        <p:nvSpPr>
          <p:cNvPr id="40963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4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0965" name="Slide Number Placeholder 3"/>
          <p:cNvSpPr txBox="1">
            <a:spLocks noGrp="1"/>
          </p:cNvSpPr>
          <p:nvPr/>
        </p:nvSpPr>
        <p:spPr bwMode="auto">
          <a:xfrm>
            <a:off x="3884613" y="9448185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4C357240-F6B0-4A63-8360-B07FDA45868F}" type="slidenum">
              <a:rPr lang="en-US" sz="1200">
                <a:cs typeface="Cordia New" pitchFamily="34" charset="-34"/>
              </a:rPr>
              <a:pPr algn="r"/>
              <a:t>48</a:t>
            </a:fld>
            <a:endParaRPr lang="th-TH" sz="1200">
              <a:cs typeface="Cordia New" pitchFamily="34" charset="-34"/>
            </a:endParaRPr>
          </a:p>
        </p:txBody>
      </p:sp>
      <p:sp>
        <p:nvSpPr>
          <p:cNvPr id="40966" name="Header Placeholder 4"/>
          <p:cNvSpPr txBox="1">
            <a:spLocks noGrp="1"/>
          </p:cNvSpPr>
          <p:nvPr/>
        </p:nvSpPr>
        <p:spPr bwMode="auto">
          <a:xfrm>
            <a:off x="0" y="0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h-TH" sz="1200">
              <a:cs typeface="Cordia New" pitchFamily="34" charset="-34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1BE5F0C-6AF4-4912-A50D-942D52A49124}" type="slidenum">
              <a:rPr lang="en-US" smtClean="0"/>
              <a:pPr/>
              <a:t>50</a:t>
            </a:fld>
            <a:endParaRPr lang="th-TH" smtClean="0"/>
          </a:p>
        </p:txBody>
      </p:sp>
      <p:sp>
        <p:nvSpPr>
          <p:cNvPr id="40963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4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0965" name="Slide Number Placeholder 3"/>
          <p:cNvSpPr txBox="1">
            <a:spLocks noGrp="1"/>
          </p:cNvSpPr>
          <p:nvPr/>
        </p:nvSpPr>
        <p:spPr bwMode="auto">
          <a:xfrm>
            <a:off x="3884613" y="9448185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4C357240-F6B0-4A63-8360-B07FDA45868F}" type="slidenum">
              <a:rPr lang="en-US" sz="1200">
                <a:cs typeface="Cordia New" pitchFamily="34" charset="-34"/>
              </a:rPr>
              <a:pPr algn="r"/>
              <a:t>50</a:t>
            </a:fld>
            <a:endParaRPr lang="th-TH" sz="1200">
              <a:cs typeface="Cordia New" pitchFamily="34" charset="-34"/>
            </a:endParaRPr>
          </a:p>
        </p:txBody>
      </p:sp>
      <p:sp>
        <p:nvSpPr>
          <p:cNvPr id="40966" name="Header Placeholder 4"/>
          <p:cNvSpPr txBox="1">
            <a:spLocks noGrp="1"/>
          </p:cNvSpPr>
          <p:nvPr/>
        </p:nvSpPr>
        <p:spPr bwMode="auto">
          <a:xfrm>
            <a:off x="0" y="0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h-TH" sz="1200">
              <a:cs typeface="Cordia New" pitchFamily="34" charset="-34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นิ่งชื่อเรื่อ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785786" y="4071942"/>
            <a:ext cx="7286676" cy="2214578"/>
          </a:xfrm>
          <a:prstGeom prst="rect">
            <a:avLst/>
          </a:prstGeo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fld id="{B0B5BF76-6F17-48C1-A351-55EFBEB622DE}" type="datetimeFigureOut">
              <a:rPr lang="th-TH" smtClean="0"/>
              <a:pPr/>
              <a:t>27/09/59</a:t>
            </a:fld>
            <a:endParaRPr lang="th-TH" dirty="0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endParaRPr lang="th-TH" dirty="0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fld id="{65D4AC09-5AA7-4948-8C8D-D9514E51CF92}" type="slidenum">
              <a:rPr lang="th-TH" smtClean="0"/>
              <a:pPr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fld id="{B0B5BF76-6F17-48C1-A351-55EFBEB622DE}" type="datetimeFigureOut">
              <a:rPr lang="th-TH" smtClean="0"/>
              <a:pPr/>
              <a:t>27/09/59</a:t>
            </a:fld>
            <a:endParaRPr lang="th-TH" dirty="0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endParaRPr lang="th-TH" dirty="0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fld id="{65D4AC09-5AA7-4948-8C8D-D9514E51CF92}" type="slidenum">
              <a:rPr lang="th-TH" smtClean="0"/>
              <a:pPr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fld id="{B0B5BF76-6F17-48C1-A351-55EFBEB622DE}" type="datetimeFigureOut">
              <a:rPr lang="th-TH" smtClean="0"/>
              <a:pPr/>
              <a:t>27/09/59</a:t>
            </a:fld>
            <a:endParaRPr lang="th-TH" dirty="0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endParaRPr lang="th-TH" dirty="0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fld id="{65D4AC09-5AA7-4948-8C8D-D9514E51CF92}" type="slidenum">
              <a:rPr lang="th-TH" smtClean="0"/>
              <a:pPr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fld id="{B0B5BF76-6F17-48C1-A351-55EFBEB622DE}" type="datetimeFigureOut">
              <a:rPr lang="th-TH" smtClean="0"/>
              <a:pPr/>
              <a:t>27/09/59</a:t>
            </a:fld>
            <a:endParaRPr lang="th-TH" dirty="0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endParaRPr lang="th-TH" dirty="0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fld id="{65D4AC09-5AA7-4948-8C8D-D9514E51CF92}" type="slidenum">
              <a:rPr lang="th-TH" smtClean="0"/>
              <a:pPr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fld id="{B0B5BF76-6F17-48C1-A351-55EFBEB622DE}" type="datetimeFigureOut">
              <a:rPr lang="th-TH" smtClean="0"/>
              <a:pPr/>
              <a:t>27/09/59</a:t>
            </a:fld>
            <a:endParaRPr lang="th-TH" dirty="0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endParaRPr lang="th-TH" dirty="0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fld id="{65D4AC09-5AA7-4948-8C8D-D9514E51CF92}" type="slidenum">
              <a:rPr lang="th-TH" smtClean="0"/>
              <a:pPr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fld id="{B0B5BF76-6F17-48C1-A351-55EFBEB622DE}" type="datetimeFigureOut">
              <a:rPr lang="th-TH" smtClean="0"/>
              <a:pPr/>
              <a:t>27/09/59</a:t>
            </a:fld>
            <a:endParaRPr lang="th-TH" dirty="0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endParaRPr lang="th-TH" dirty="0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fld id="{65D4AC09-5AA7-4948-8C8D-D9514E51CF92}" type="slidenum">
              <a:rPr lang="th-TH" smtClean="0"/>
              <a:pPr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fld id="{B0B5BF76-6F17-48C1-A351-55EFBEB622DE}" type="datetimeFigureOut">
              <a:rPr lang="th-TH" smtClean="0"/>
              <a:pPr/>
              <a:t>27/09/59</a:t>
            </a:fld>
            <a:endParaRPr lang="th-TH" dirty="0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endParaRPr lang="th-TH" dirty="0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fld id="{65D4AC09-5AA7-4948-8C8D-D9514E51CF92}" type="slidenum">
              <a:rPr lang="th-TH" smtClean="0"/>
              <a:pPr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fld id="{B0B5BF76-6F17-48C1-A351-55EFBEB622DE}" type="datetimeFigureOut">
              <a:rPr lang="th-TH" smtClean="0"/>
              <a:pPr/>
              <a:t>27/09/59</a:t>
            </a:fld>
            <a:endParaRPr lang="th-TH" dirty="0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fld id="{65D4AC09-5AA7-4948-8C8D-D9514E51CF92}" type="slidenum">
              <a:rPr lang="th-TH" smtClean="0"/>
              <a:pPr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fld id="{B0B5BF76-6F17-48C1-A351-55EFBEB622DE}" type="datetimeFigureOut">
              <a:rPr lang="th-TH" smtClean="0"/>
              <a:pPr/>
              <a:t>27/09/59</a:t>
            </a:fld>
            <a:endParaRPr lang="th-TH" dirty="0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endParaRPr lang="th-TH" dirty="0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fld id="{65D4AC09-5AA7-4948-8C8D-D9514E51CF92}" type="slidenum">
              <a:rPr lang="th-TH" smtClean="0"/>
              <a:pPr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th-TH" noProof="0" dirty="0" smtClean="0"/>
              <a:t>คลิกไอคอนเพื่อเพิ่มรูปภาพ</a:t>
            </a:r>
            <a:endParaRPr lang="th-TH" noProof="0" dirty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fld id="{B0B5BF76-6F17-48C1-A351-55EFBEB622DE}" type="datetimeFigureOut">
              <a:rPr lang="th-TH" smtClean="0"/>
              <a:pPr/>
              <a:t>27/09/59</a:t>
            </a:fld>
            <a:endParaRPr lang="th-TH" dirty="0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endParaRPr lang="th-TH" dirty="0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fld id="{65D4AC09-5AA7-4948-8C8D-D9514E51CF92}" type="slidenum">
              <a:rPr lang="th-TH" smtClean="0"/>
              <a:pPr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ตัวยึดข้อความ 2"/>
          <p:cNvSpPr>
            <a:spLocks noGrp="1"/>
          </p:cNvSpPr>
          <p:nvPr>
            <p:ph type="body" idx="1"/>
          </p:nvPr>
        </p:nvSpPr>
        <p:spPr bwMode="auto">
          <a:xfrm>
            <a:off x="571500" y="1071563"/>
            <a:ext cx="7786688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charset="-34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charset="-34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charset="-34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charset="-34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charset="-34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charset="-34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charset="-34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charset="-34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มุมมน 4"/>
          <p:cNvSpPr/>
          <p:nvPr/>
        </p:nvSpPr>
        <p:spPr>
          <a:xfrm>
            <a:off x="142844" y="285728"/>
            <a:ext cx="8786874" cy="207170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ctr">
            <a:noAutofit/>
          </a:bodyPr>
          <a:lstStyle/>
          <a:p>
            <a:pPr algn="ctr"/>
            <a:r>
              <a:rPr lang="th-TH" sz="60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ทีมนำทางคลินิก </a:t>
            </a:r>
          </a:p>
          <a:p>
            <a:pPr algn="ctr"/>
            <a:r>
              <a:rPr lang="th-TH" sz="60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(</a:t>
            </a:r>
            <a:r>
              <a:rPr lang="en-US" sz="60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PATIENT CARE TEAM ) </a:t>
            </a:r>
            <a:endParaRPr lang="th-TH" sz="6000" b="1" dirty="0">
              <a:solidFill>
                <a:srgbClr val="002060"/>
              </a:solidFill>
              <a:latin typeface="Browallia New" pitchFamily="34" charset="-34"/>
              <a:ea typeface="Tahoma" pitchFamily="34" charset="0"/>
              <a:cs typeface="Browallia New" pitchFamily="34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2976" y="3214686"/>
            <a:ext cx="61436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th-TH" sz="4400" b="1" dirty="0">
              <a:latin typeface="Browallia New" pitchFamily="34" charset="-34"/>
              <a:ea typeface="Tahoma" pitchFamily="34" charset="0"/>
              <a:cs typeface="Browallia New" pitchFamily="34" charset="-34"/>
            </a:endParaRPr>
          </a:p>
        </p:txBody>
      </p:sp>
      <p:pic>
        <p:nvPicPr>
          <p:cNvPr id="1026" name="Picture 2" descr="C:\Users\PCWORK\Pictures\12476176_621532961332042_603767631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2428867"/>
            <a:ext cx="5500726" cy="36433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0" y="71414"/>
            <a:ext cx="9144000" cy="715089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Readmit </a:t>
            </a:r>
            <a:r>
              <a:rPr lang="th-TH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5 โรคแรก 2557- 2559</a:t>
            </a:r>
          </a:p>
        </p:txBody>
      </p:sp>
      <p:graphicFrame>
        <p:nvGraphicFramePr>
          <p:cNvPr id="20" name="ตาราง 19"/>
          <p:cNvGraphicFramePr>
            <a:graphicFrameLocks noGrp="1"/>
          </p:cNvGraphicFramePr>
          <p:nvPr/>
        </p:nvGraphicFramePr>
        <p:xfrm>
          <a:off x="500034" y="857231"/>
          <a:ext cx="8143933" cy="5492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0419"/>
                <a:gridCol w="991435"/>
                <a:gridCol w="1699604"/>
                <a:gridCol w="991435"/>
                <a:gridCol w="1697879"/>
                <a:gridCol w="993161"/>
              </a:tblGrid>
              <a:tr h="512388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2557</a:t>
                      </a:r>
                      <a:endParaRPr lang="th-TH" dirty="0">
                        <a:solidFill>
                          <a:schemeClr val="tx1">
                            <a:lumMod val="50000"/>
                          </a:schemeClr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dirty="0">
                        <a:solidFill>
                          <a:schemeClr val="tx1">
                            <a:lumMod val="50000"/>
                          </a:schemeClr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2558</a:t>
                      </a:r>
                      <a:endParaRPr lang="th-TH" dirty="0">
                        <a:solidFill>
                          <a:schemeClr val="tx1">
                            <a:lumMod val="50000"/>
                          </a:schemeClr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dirty="0">
                        <a:solidFill>
                          <a:schemeClr val="tx1">
                            <a:lumMod val="50000"/>
                          </a:schemeClr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2559</a:t>
                      </a:r>
                      <a:endParaRPr lang="th-TH" dirty="0">
                        <a:solidFill>
                          <a:schemeClr val="tx1">
                            <a:lumMod val="50000"/>
                          </a:schemeClr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dirty="0">
                        <a:solidFill>
                          <a:schemeClr val="tx1">
                            <a:lumMod val="50000"/>
                          </a:schemeClr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  <a:tr h="784237">
                <a:tc>
                  <a:txBody>
                    <a:bodyPr/>
                    <a:lstStyle/>
                    <a:p>
                      <a:pPr algn="ctr"/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จำนวนครั้ง</a:t>
                      </a:r>
                      <a:r>
                        <a:rPr lang="th-TH" sz="20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(คน)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จำนวนครั้ง</a:t>
                      </a:r>
                      <a:r>
                        <a:rPr lang="th-TH" sz="20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(คน)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จำนวนครั้ง</a:t>
                      </a:r>
                      <a:r>
                        <a:rPr lang="th-TH" sz="20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(คน)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  <a:tr h="435687">
                <a:tc>
                  <a:txBody>
                    <a:bodyPr/>
                    <a:lstStyle/>
                    <a:p>
                      <a:pPr algn="l"/>
                      <a:r>
                        <a:rPr lang="th-TH" sz="2000" b="1" dirty="0" smtClean="0">
                          <a:solidFill>
                            <a:srgbClr val="FF000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ทั้งหมด</a:t>
                      </a:r>
                      <a:endParaRPr lang="th-TH" sz="2000" b="1" dirty="0">
                        <a:solidFill>
                          <a:srgbClr val="FF000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76</a:t>
                      </a:r>
                      <a:r>
                        <a:rPr lang="en-US" sz="2000" b="1" baseline="0" dirty="0" smtClean="0">
                          <a:solidFill>
                            <a:srgbClr val="FF000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</a:t>
                      </a:r>
                      <a:r>
                        <a:rPr lang="th-TH" sz="2000" b="1" baseline="0" dirty="0" smtClean="0">
                          <a:solidFill>
                            <a:srgbClr val="FF000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ครั้ง</a:t>
                      </a:r>
                      <a:endParaRPr lang="th-TH" sz="2000" b="1" dirty="0">
                        <a:solidFill>
                          <a:srgbClr val="FF000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solidFill>
                            <a:srgbClr val="FF000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ทั้งหมด</a:t>
                      </a:r>
                      <a:endParaRPr lang="th-TH" sz="2000" b="1" dirty="0">
                        <a:solidFill>
                          <a:srgbClr val="FF000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45 </a:t>
                      </a:r>
                      <a:r>
                        <a:rPr lang="th-TH" sz="2000" b="1" dirty="0" smtClean="0">
                          <a:solidFill>
                            <a:srgbClr val="FF000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ครั้ง</a:t>
                      </a:r>
                      <a:endParaRPr lang="th-TH" sz="2000" b="1" dirty="0">
                        <a:solidFill>
                          <a:srgbClr val="FF000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solidFill>
                            <a:srgbClr val="FF000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ทั้งหมด</a:t>
                      </a:r>
                      <a:endParaRPr lang="th-TH" sz="2000" b="1" dirty="0">
                        <a:solidFill>
                          <a:srgbClr val="FF000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</a:t>
                      </a:r>
                      <a:r>
                        <a:rPr lang="th-TH" sz="2000" b="1" dirty="0" smtClean="0">
                          <a:solidFill>
                            <a:srgbClr val="FF000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50 ครั้ง</a:t>
                      </a:r>
                      <a:endParaRPr lang="th-TH" sz="2000" b="1" dirty="0">
                        <a:solidFill>
                          <a:srgbClr val="FF000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  <a:tr h="435687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CHF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7(6)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CA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7(6)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COPD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9(3)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  <a:tr h="72833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CKD</a:t>
                      </a:r>
                      <a:endParaRPr lang="th-TH" sz="2000" b="1" dirty="0" smtClean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6(3)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ea typeface="+mn-ea"/>
                          <a:cs typeface="BrowalliaUPC" pitchFamily="34" charset="-34"/>
                        </a:rPr>
                        <a:t>acute tubule-interstitial nephritis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12(5)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CKD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7(4)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  <a:tr h="72582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Hyperglycemia</a:t>
                      </a:r>
                      <a:endParaRPr lang="th-TH" sz="2000" b="1" dirty="0" smtClean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5(4)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CKD</a:t>
                      </a:r>
                      <a:endParaRPr lang="th-TH" sz="2000" b="1" dirty="0" smtClean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5(3)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ea typeface="+mn-ea"/>
                          <a:cs typeface="BrowalliaUPC" pitchFamily="34" charset="-34"/>
                        </a:rPr>
                        <a:t>acute tubule-interstitial nephritis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3(3)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  <a:tr h="435687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CA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4(4)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COPD</a:t>
                      </a:r>
                      <a:endParaRPr lang="th-TH" sz="2000" b="1" dirty="0" smtClean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5(3)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T B meningitis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3(1)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  <a:tr h="435687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COPD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4(2)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j40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3(2)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pneumonia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2(2)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  <a:tr h="435687"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solidFill>
                            <a:srgbClr val="C0000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ได้ส่งต่อ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solidFill>
                            <a:srgbClr val="C0000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24</a:t>
                      </a:r>
                      <a:endParaRPr lang="th-TH" sz="2000" b="1" dirty="0">
                        <a:solidFill>
                          <a:srgbClr val="C0000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solidFill>
                            <a:srgbClr val="C0000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ได้ส่งต่อ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solidFill>
                            <a:srgbClr val="C0000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16</a:t>
                      </a:r>
                      <a:endParaRPr lang="th-TH" sz="2000" b="1" dirty="0">
                        <a:solidFill>
                          <a:srgbClr val="C0000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solidFill>
                            <a:srgbClr val="C0000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ได้ส่งต่อ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C0000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9</a:t>
                      </a:r>
                      <a:endParaRPr lang="th-TH" sz="2000" b="1" dirty="0">
                        <a:solidFill>
                          <a:srgbClr val="C0000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ตาราง 2"/>
          <p:cNvGraphicFramePr>
            <a:graphicFrameLocks noGrp="1"/>
          </p:cNvGraphicFramePr>
          <p:nvPr/>
        </p:nvGraphicFramePr>
        <p:xfrm>
          <a:off x="428597" y="785794"/>
          <a:ext cx="8072494" cy="52864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6722"/>
                <a:gridCol w="697439"/>
                <a:gridCol w="1337643"/>
                <a:gridCol w="680161"/>
                <a:gridCol w="1459854"/>
                <a:gridCol w="648683"/>
                <a:gridCol w="1249049"/>
                <a:gridCol w="642943"/>
              </a:tblGrid>
              <a:tr h="554097">
                <a:tc gridSpan="4"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BrowalliaUPC" pitchFamily="34" charset="-34"/>
                          <a:cs typeface="BrowalliaUPC" pitchFamily="34" charset="-34"/>
                        </a:rPr>
                        <a:t>2558</a:t>
                      </a:r>
                      <a:endParaRPr lang="th-TH" sz="2400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BrowalliaUPC" pitchFamily="34" charset="-34"/>
                          <a:cs typeface="BrowalliaUPC" pitchFamily="34" charset="-34"/>
                        </a:rPr>
                        <a:t>2559</a:t>
                      </a:r>
                      <a:endParaRPr lang="th-TH" sz="2400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</a:tr>
              <a:tr h="474169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 </a:t>
                      </a:r>
                      <a:r>
                        <a:rPr lang="en-US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ER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ราย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IPD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ราย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 </a:t>
                      </a:r>
                      <a:r>
                        <a:rPr lang="en-US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ER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ราย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IPD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ราย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  <a:tr h="1043170"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Acute</a:t>
                      </a:r>
                      <a:r>
                        <a:rPr lang="en-US" sz="20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Appendicitis</a:t>
                      </a:r>
                      <a:endParaRPr lang="th-TH" sz="2000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63</a:t>
                      </a:r>
                      <a:endParaRPr lang="th-TH" sz="20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Pneumonia</a:t>
                      </a:r>
                      <a:endParaRPr lang="th-TH" sz="2000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36</a:t>
                      </a:r>
                      <a:endParaRPr lang="th-TH" sz="20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Acute</a:t>
                      </a:r>
                      <a:r>
                        <a:rPr lang="en-US" sz="20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Appendicitis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54</a:t>
                      </a:r>
                      <a:endParaRPr lang="th-TH" sz="20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Acute Tubule intestinal nephritis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25</a:t>
                      </a:r>
                      <a:endParaRPr lang="th-TH" sz="20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  <a:tr h="72705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Stroke</a:t>
                      </a:r>
                      <a:endParaRPr lang="th-TH" sz="2000" b="1" dirty="0" smtClean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  <a:p>
                      <a:pPr algn="l"/>
                      <a:endParaRPr lang="th-TH" sz="2000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26</a:t>
                      </a:r>
                      <a:endParaRPr lang="th-TH" sz="20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CKD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20</a:t>
                      </a:r>
                      <a:endParaRPr lang="th-TH" sz="20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Stroke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35</a:t>
                      </a:r>
                      <a:endParaRPr lang="th-TH" sz="20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Other Septicemia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17</a:t>
                      </a:r>
                      <a:endParaRPr lang="th-TH" sz="20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  <a:tr h="750859"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Pneumonia</a:t>
                      </a:r>
                      <a:endParaRPr lang="th-TH" sz="2000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20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Other Septicemia</a:t>
                      </a:r>
                      <a:endParaRPr lang="th-TH" sz="2000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18</a:t>
                      </a:r>
                      <a:endParaRPr lang="th-TH" sz="20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Open wound of </a:t>
                      </a:r>
                      <a:r>
                        <a:rPr lang="en-US" sz="20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finger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13</a:t>
                      </a:r>
                      <a:endParaRPr lang="th-TH" sz="20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Pneumonia</a:t>
                      </a:r>
                      <a:endParaRPr lang="th-TH" sz="2000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15</a:t>
                      </a:r>
                      <a:endParaRPr lang="th-TH" sz="20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  <a:tr h="1010002"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Septic shock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18</a:t>
                      </a:r>
                      <a:endParaRPr lang="th-TH" sz="20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Heart failure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14</a:t>
                      </a:r>
                      <a:endParaRPr lang="th-TH" sz="20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Dyspepsia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13</a:t>
                      </a:r>
                      <a:endParaRPr lang="th-TH" sz="20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err="1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Infuenza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virus on Indentified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11</a:t>
                      </a:r>
                      <a:endParaRPr lang="th-TH" sz="20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  <a:tr h="727058"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Heart failure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14</a:t>
                      </a:r>
                      <a:endParaRPr lang="th-TH" sz="20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Acute</a:t>
                      </a:r>
                      <a:r>
                        <a:rPr lang="en-US" sz="20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Appendicitis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12</a:t>
                      </a:r>
                      <a:endParaRPr lang="th-TH" sz="20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Gastro internal</a:t>
                      </a:r>
                      <a:r>
                        <a:rPr lang="en-US" sz="20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hemorrhage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12</a:t>
                      </a:r>
                      <a:endParaRPr lang="th-TH" sz="20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Acute</a:t>
                      </a:r>
                      <a:r>
                        <a:rPr lang="en-US" sz="20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Appendicitis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7</a:t>
                      </a:r>
                      <a:endParaRPr lang="th-TH" sz="20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71414"/>
            <a:ext cx="9144000" cy="715089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สถิติ 5 โรคแรกที่ได้ส่งต่อปี 2558- 2559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ตาราง 2"/>
          <p:cNvGraphicFramePr>
            <a:graphicFrameLocks noGrp="1"/>
          </p:cNvGraphicFramePr>
          <p:nvPr/>
        </p:nvGraphicFramePr>
        <p:xfrm>
          <a:off x="428597" y="785794"/>
          <a:ext cx="8072494" cy="52864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6722"/>
                <a:gridCol w="697439"/>
                <a:gridCol w="1337643"/>
                <a:gridCol w="680161"/>
                <a:gridCol w="1459854"/>
                <a:gridCol w="648683"/>
                <a:gridCol w="1249049"/>
                <a:gridCol w="642943"/>
              </a:tblGrid>
              <a:tr h="554097">
                <a:tc gridSpan="4">
                  <a:txBody>
                    <a:bodyPr/>
                    <a:lstStyle/>
                    <a:p>
                      <a:pPr algn="ctr"/>
                      <a:endParaRPr lang="th-TH" sz="2400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BrowalliaUPC" pitchFamily="34" charset="-34"/>
                          <a:cs typeface="BrowalliaUPC" pitchFamily="34" charset="-34"/>
                        </a:rPr>
                        <a:t>2559</a:t>
                      </a:r>
                      <a:endParaRPr lang="th-TH" sz="2400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</a:tr>
              <a:tr h="474169">
                <a:tc>
                  <a:txBody>
                    <a:bodyPr/>
                    <a:lstStyle/>
                    <a:p>
                      <a:pPr algn="ctr"/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 </a:t>
                      </a:r>
                      <a:r>
                        <a:rPr lang="en-US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ER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ราย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IPD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ราย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  <a:tr h="1043170">
                <a:tc>
                  <a:txBody>
                    <a:bodyPr/>
                    <a:lstStyle/>
                    <a:p>
                      <a:pPr algn="l"/>
                      <a:endParaRPr lang="th-TH" sz="2000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th-TH" sz="2000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th-TH" sz="2000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th-TH" sz="2000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Acute</a:t>
                      </a:r>
                      <a:r>
                        <a:rPr lang="en-US" sz="20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Appendicitis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54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Acute Tubule intestinal nephritis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25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  <a:tr h="727058">
                <a:tc>
                  <a:txBody>
                    <a:bodyPr/>
                    <a:lstStyle/>
                    <a:p>
                      <a:pPr algn="l"/>
                      <a:endParaRPr lang="th-TH" sz="2000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th-TH" sz="2000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th-TH" sz="2000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th-TH" sz="2000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Stroke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35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Other Septicemia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17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  <a:tr h="750859">
                <a:tc>
                  <a:txBody>
                    <a:bodyPr/>
                    <a:lstStyle/>
                    <a:p>
                      <a:pPr algn="l"/>
                      <a:endParaRPr lang="th-TH" sz="2000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th-TH" sz="2000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2000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th-TH" sz="2000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Open wound of </a:t>
                      </a:r>
                      <a:r>
                        <a:rPr lang="en-US" sz="20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finger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13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Pneumonia</a:t>
                      </a:r>
                      <a:endParaRPr lang="th-TH" sz="2000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15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  <a:tr h="1010002">
                <a:tc>
                  <a:txBody>
                    <a:bodyPr/>
                    <a:lstStyle/>
                    <a:p>
                      <a:pPr algn="l"/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th-TH" sz="2000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Dyspepsia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13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err="1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Infuenza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virus on Indentified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11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  <a:tr h="727058">
                <a:tc>
                  <a:txBody>
                    <a:bodyPr/>
                    <a:lstStyle/>
                    <a:p>
                      <a:pPr algn="l"/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th-TH" sz="2000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Gastro internal</a:t>
                      </a:r>
                      <a:r>
                        <a:rPr lang="en-US" sz="20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hemorrhage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12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Acute</a:t>
                      </a:r>
                      <a:r>
                        <a:rPr lang="en-US" sz="20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Appendicitis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7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71414"/>
            <a:ext cx="9144000" cy="715089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สถิติ 5 โรคแรกที่ได้ส่งต่อปี 2558- 2559</a:t>
            </a:r>
          </a:p>
        </p:txBody>
      </p:sp>
      <p:sp>
        <p:nvSpPr>
          <p:cNvPr id="6" name="คำบรรยายภาพแบบสี่เหลี่ยม 5"/>
          <p:cNvSpPr/>
          <p:nvPr/>
        </p:nvSpPr>
        <p:spPr>
          <a:xfrm>
            <a:off x="357158" y="1000108"/>
            <a:ext cx="3571900" cy="2000264"/>
          </a:xfrm>
          <a:prstGeom prst="wedgeRectCallout">
            <a:avLst>
              <a:gd name="adj1" fmla="val 80469"/>
              <a:gd name="adj2" fmla="val -2070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Delay refer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Pneumonia	4 </a:t>
            </a:r>
            <a:r>
              <a:rPr lang="th-TH" sz="2400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ราย</a:t>
            </a:r>
            <a:endParaRPr lang="en-US" sz="2400" dirty="0" smtClean="0">
              <a:solidFill>
                <a:schemeClr val="tx1"/>
              </a:solidFill>
              <a:latin typeface="BrowalliaUPC" pitchFamily="34" charset="-34"/>
              <a:cs typeface="BrowalliaUPC" pitchFamily="34" charset="-34"/>
            </a:endParaRPr>
          </a:p>
          <a:p>
            <a:r>
              <a:rPr lang="en-US" sz="2400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Appendicitis	1 </a:t>
            </a:r>
            <a:r>
              <a:rPr lang="th-TH" sz="2400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ราย</a:t>
            </a:r>
            <a:endParaRPr lang="en-US" sz="2400" dirty="0" smtClean="0">
              <a:solidFill>
                <a:schemeClr val="tx1"/>
              </a:solidFill>
              <a:latin typeface="BrowalliaUPC" pitchFamily="34" charset="-34"/>
              <a:cs typeface="BrowalliaUPC" pitchFamily="34" charset="-34"/>
            </a:endParaRPr>
          </a:p>
          <a:p>
            <a:r>
              <a:rPr lang="en-US" sz="2400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Pancreatitis	1 </a:t>
            </a:r>
            <a:r>
              <a:rPr lang="th-TH" sz="2400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ราย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Gall stone	 	1 </a:t>
            </a:r>
            <a:r>
              <a:rPr lang="th-TH" sz="2400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ราย</a:t>
            </a:r>
            <a:endParaRPr lang="en-US" sz="2400" dirty="0" smtClean="0">
              <a:solidFill>
                <a:schemeClr val="tx1"/>
              </a:solidFill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7" name="คำบรรยายภาพแบบสี่เหลี่ยม 6"/>
          <p:cNvSpPr/>
          <p:nvPr/>
        </p:nvSpPr>
        <p:spPr>
          <a:xfrm>
            <a:off x="285720" y="3643314"/>
            <a:ext cx="4143404" cy="1714512"/>
          </a:xfrm>
          <a:prstGeom prst="wedgeRectCallout">
            <a:avLst>
              <a:gd name="adj1" fmla="val 112198"/>
              <a:gd name="adj2" fmla="val -159365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rPr>
              <a:t>Delay refer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rPr>
              <a:t>sepsis 			</a:t>
            </a:r>
            <a:r>
              <a:rPr lang="en-US" sz="2400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   4 </a:t>
            </a:r>
            <a:r>
              <a:rPr lang="th-TH" sz="2400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ราย</a:t>
            </a:r>
            <a:endParaRPr lang="en-US" sz="2400" dirty="0" smtClean="0">
              <a:solidFill>
                <a:schemeClr val="tx1"/>
              </a:solidFill>
              <a:latin typeface="Browallia New" pitchFamily="34" charset="-34"/>
              <a:cs typeface="Browallia New" pitchFamily="34" charset="-34"/>
            </a:endParaRPr>
          </a:p>
          <a:p>
            <a:r>
              <a:rPr lang="en-US" sz="2400" dirty="0" smtClean="0"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rPr>
              <a:t>pneumonia 		</a:t>
            </a:r>
            <a:r>
              <a:rPr lang="en-US" sz="2400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   1 </a:t>
            </a:r>
            <a:r>
              <a:rPr lang="th-TH" sz="2400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ราย</a:t>
            </a:r>
            <a:endParaRPr lang="en-US" sz="2400" dirty="0" smtClean="0">
              <a:solidFill>
                <a:schemeClr val="tx1"/>
              </a:solidFill>
              <a:latin typeface="Browallia New" pitchFamily="34" charset="-34"/>
              <a:cs typeface="Browallia New" pitchFamily="34" charset="-34"/>
            </a:endParaRPr>
          </a:p>
          <a:p>
            <a:r>
              <a:rPr lang="en-US" sz="2400" dirty="0" smtClean="0"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rPr>
              <a:t>Acute tubule intestinal nephritis</a:t>
            </a:r>
            <a:r>
              <a:rPr lang="en-US" sz="2400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  1 </a:t>
            </a:r>
            <a:r>
              <a:rPr lang="th-TH" sz="2400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ราย</a:t>
            </a:r>
            <a:endParaRPr lang="en-US" sz="2400" dirty="0" smtClean="0">
              <a:solidFill>
                <a:schemeClr val="tx1"/>
              </a:solidFill>
              <a:latin typeface="Browallia New" pitchFamily="34" charset="-34"/>
              <a:cs typeface="Browall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ไดอะแกรม 1"/>
          <p:cNvGraphicFramePr/>
          <p:nvPr>
            <p:extLst>
              <p:ext uri="{D42A27DB-BD31-4B8C-83A1-F6EECF244321}">
                <p14:modId xmlns="" xmlns:p14="http://schemas.microsoft.com/office/powerpoint/2010/main" val="524979358"/>
              </p:ext>
            </p:extLst>
          </p:nvPr>
        </p:nvGraphicFramePr>
        <p:xfrm>
          <a:off x="642910" y="928670"/>
          <a:ext cx="7748364" cy="47325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374557" y="984577"/>
            <a:ext cx="141202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en-US" sz="200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Browallia New" pitchFamily="34" charset="-34"/>
                <a:cs typeface="Browallia New" pitchFamily="34" charset="-34"/>
              </a:rPr>
              <a:t>AMI 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n-US" sz="200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Browallia New" pitchFamily="34" charset="-34"/>
                <a:cs typeface="Browallia New" pitchFamily="34" charset="-34"/>
              </a:rPr>
              <a:t>Stroke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n-US" sz="200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Browallia New" pitchFamily="34" charset="-34"/>
                <a:cs typeface="Browallia New" pitchFamily="34" charset="-34"/>
              </a:rPr>
              <a:t>HI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n-US" sz="200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Browallia New" pitchFamily="34" charset="-34"/>
                <a:cs typeface="Browallia New" pitchFamily="34" charset="-34"/>
              </a:rPr>
              <a:t>Sepsis</a:t>
            </a:r>
            <a:endParaRPr lang="en-US" sz="2000" dirty="0">
              <a:ln>
                <a:solidFill>
                  <a:srgbClr val="FF0000"/>
                </a:solidFill>
              </a:ln>
              <a:solidFill>
                <a:srgbClr val="FF0000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0"/>
            <a:ext cx="9144000" cy="715089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จุดเน้น ปี 2559 ในกลุ่มโรคที่สำคัญ 19 โรค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000892" y="3286124"/>
            <a:ext cx="1231427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en-US" sz="2000" dirty="0" smtClean="0">
                <a:ln w="3175">
                  <a:solidFill>
                    <a:srgbClr val="1587AB"/>
                  </a:solidFill>
                </a:ln>
                <a:solidFill>
                  <a:srgbClr val="1587AB"/>
                </a:solidFill>
                <a:latin typeface="Browallia New" pitchFamily="34" charset="-34"/>
                <a:cs typeface="Browallia New" pitchFamily="34" charset="-34"/>
              </a:rPr>
              <a:t>DM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n-US" sz="2000" dirty="0" smtClean="0">
                <a:ln w="3175">
                  <a:solidFill>
                    <a:srgbClr val="1587AB"/>
                  </a:solidFill>
                </a:ln>
                <a:solidFill>
                  <a:srgbClr val="1587AB"/>
                </a:solidFill>
                <a:latin typeface="Browallia New" pitchFamily="34" charset="-34"/>
                <a:cs typeface="Browallia New" pitchFamily="34" charset="-34"/>
              </a:rPr>
              <a:t>HT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n-US" sz="2000" dirty="0" smtClean="0">
                <a:ln w="3175">
                  <a:solidFill>
                    <a:srgbClr val="1587AB"/>
                  </a:solidFill>
                </a:ln>
                <a:solidFill>
                  <a:srgbClr val="1587AB"/>
                </a:solidFill>
                <a:latin typeface="Browallia New" pitchFamily="34" charset="-34"/>
                <a:cs typeface="Browallia New" pitchFamily="34" charset="-34"/>
              </a:rPr>
              <a:t>COPD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n-US" sz="2000" dirty="0" smtClean="0">
                <a:ln w="3175">
                  <a:solidFill>
                    <a:srgbClr val="1587AB"/>
                  </a:solidFill>
                </a:ln>
                <a:solidFill>
                  <a:srgbClr val="1587AB"/>
                </a:solidFill>
                <a:latin typeface="Browallia New" pitchFamily="34" charset="-34"/>
                <a:cs typeface="Browallia New" pitchFamily="34" charset="-34"/>
              </a:rPr>
              <a:t>Asthma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n-US" sz="2000" dirty="0" smtClean="0">
                <a:ln w="3175">
                  <a:solidFill>
                    <a:srgbClr val="1587AB"/>
                  </a:solidFill>
                </a:ln>
                <a:solidFill>
                  <a:srgbClr val="1587AB"/>
                </a:solidFill>
                <a:latin typeface="Browallia New" pitchFamily="34" charset="-34"/>
                <a:cs typeface="Browallia New" pitchFamily="34" charset="-34"/>
              </a:rPr>
              <a:t>CHF 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n-US" sz="2000" dirty="0" smtClean="0">
                <a:ln w="3175">
                  <a:solidFill>
                    <a:srgbClr val="1587AB"/>
                  </a:solidFill>
                </a:ln>
                <a:solidFill>
                  <a:srgbClr val="1587AB"/>
                </a:solidFill>
                <a:latin typeface="Browallia New" pitchFamily="34" charset="-34"/>
                <a:cs typeface="Browallia New" pitchFamily="34" charset="-34"/>
              </a:rPr>
              <a:t>delirium</a:t>
            </a:r>
            <a:endParaRPr lang="th-TH" sz="2000" dirty="0" smtClean="0">
              <a:ln w="3175">
                <a:solidFill>
                  <a:srgbClr val="1587AB"/>
                </a:solidFill>
              </a:ln>
              <a:solidFill>
                <a:srgbClr val="1587AB"/>
              </a:solidFill>
              <a:latin typeface="Browallia New" pitchFamily="34" charset="-34"/>
              <a:cs typeface="Browallia New" pitchFamily="34" charset="-34"/>
            </a:endParaRPr>
          </a:p>
          <a:p>
            <a:pPr marL="457200" indent="-457200">
              <a:buFont typeface="Wingdings" pitchFamily="2" charset="2"/>
              <a:buChar char="Ø"/>
            </a:pPr>
            <a:r>
              <a:rPr lang="en-US" sz="2000" dirty="0" smtClean="0">
                <a:ln w="3175">
                  <a:solidFill>
                    <a:srgbClr val="1587AB"/>
                  </a:solidFill>
                </a:ln>
                <a:solidFill>
                  <a:srgbClr val="1587AB"/>
                </a:solidFill>
                <a:latin typeface="Browallia New" pitchFamily="34" charset="-34"/>
                <a:cs typeface="Browallia New" pitchFamily="34" charset="-34"/>
              </a:rPr>
              <a:t>CKD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n-US" sz="2000" dirty="0" err="1" smtClean="0">
                <a:ln w="3175">
                  <a:solidFill>
                    <a:srgbClr val="1587AB"/>
                  </a:solidFill>
                </a:ln>
                <a:solidFill>
                  <a:srgbClr val="1587AB"/>
                </a:solidFill>
                <a:latin typeface="Browallia New" pitchFamily="34" charset="-34"/>
                <a:cs typeface="Browallia New" pitchFamily="34" charset="-34"/>
              </a:rPr>
              <a:t>warfarin</a:t>
            </a:r>
            <a:endParaRPr lang="en-US" sz="2000" dirty="0" smtClean="0">
              <a:ln w="3175">
                <a:solidFill>
                  <a:srgbClr val="1587AB"/>
                </a:solidFill>
              </a:ln>
              <a:solidFill>
                <a:srgbClr val="1587AB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357686" y="5429264"/>
            <a:ext cx="170751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en-US" sz="2000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Browallia New" pitchFamily="34" charset="-34"/>
                <a:cs typeface="Browallia New" pitchFamily="34" charset="-34"/>
              </a:rPr>
              <a:t>PPH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n-US" sz="2000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Browallia New" pitchFamily="34" charset="-34"/>
                <a:cs typeface="Browallia New" pitchFamily="34" charset="-34"/>
              </a:rPr>
              <a:t>PIH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n-US" sz="2000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Browallia New" pitchFamily="34" charset="-34"/>
                <a:cs typeface="Browallia New" pitchFamily="34" charset="-34"/>
              </a:rPr>
              <a:t>Birth asphyxia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357290" y="5143512"/>
            <a:ext cx="12858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§"/>
            </a:pPr>
            <a:r>
              <a:rPr lang="en-US" sz="2000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Browallia New" pitchFamily="34" charset="-34"/>
                <a:cs typeface="Browallia New" pitchFamily="34" charset="-34"/>
              </a:rPr>
              <a:t>DHF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en-US" sz="2000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Browallia New" pitchFamily="34" charset="-34"/>
                <a:cs typeface="Browallia New" pitchFamily="34" charset="-34"/>
              </a:rPr>
              <a:t>TB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en-US" sz="2000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Browallia New" pitchFamily="34" charset="-34"/>
                <a:cs typeface="Browallia New" pitchFamily="34" charset="-34"/>
              </a:rPr>
              <a:t>Aids</a:t>
            </a:r>
          </a:p>
          <a:p>
            <a:pPr marL="342900" indent="-342900">
              <a:buFont typeface="Wingdings" pitchFamily="2" charset="2"/>
              <a:buChar char="§"/>
            </a:pPr>
            <a:endParaRPr lang="en-US" sz="2000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71472" y="1142984"/>
            <a:ext cx="202651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en-US" sz="2000" dirty="0" smtClean="0">
                <a:ln>
                  <a:solidFill>
                    <a:srgbClr val="00B050"/>
                  </a:solidFill>
                </a:ln>
                <a:solidFill>
                  <a:schemeClr val="bg2">
                    <a:lumMod val="25000"/>
                  </a:schemeClr>
                </a:solidFill>
                <a:latin typeface="Browallia New" pitchFamily="34" charset="-34"/>
                <a:cs typeface="Browallia New" pitchFamily="34" charset="-34"/>
              </a:rPr>
              <a:t>Palliative care  CA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n-US" sz="2000" dirty="0" smtClean="0">
                <a:ln>
                  <a:solidFill>
                    <a:srgbClr val="00B050"/>
                  </a:solidFill>
                </a:ln>
                <a:solidFill>
                  <a:schemeClr val="bg2">
                    <a:lumMod val="25000"/>
                  </a:schemeClr>
                </a:solidFill>
                <a:latin typeface="Browallia New" pitchFamily="34" charset="-34"/>
                <a:cs typeface="Browallia New" pitchFamily="34" charset="-34"/>
              </a:rPr>
              <a:t>Alcohol withdraw  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th-TH" sz="2000" dirty="0" smtClean="0">
                <a:ln>
                  <a:solidFill>
                    <a:srgbClr val="00B050"/>
                  </a:solidFill>
                </a:ln>
                <a:solidFill>
                  <a:schemeClr val="bg2">
                    <a:lumMod val="25000"/>
                  </a:schemeClr>
                </a:solidFill>
                <a:latin typeface="Browallia New" pitchFamily="34" charset="-34"/>
                <a:cs typeface="Browallia New" pitchFamily="34" charset="-34"/>
              </a:rPr>
              <a:t>โรคซึมเศร้า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57158" y="2928934"/>
            <a:ext cx="1714480" cy="1406188"/>
          </a:xfrm>
          <a:prstGeom prst="plus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th-TH" sz="200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Browallia New" pitchFamily="34" charset="-34"/>
                <a:cs typeface="Browallia New" pitchFamily="34" charset="-34"/>
              </a:rPr>
              <a:t>การให้เลือด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th-TH" sz="200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Browallia New" pitchFamily="34" charset="-34"/>
                <a:cs typeface="Browallia New" pitchFamily="34" charset="-34"/>
              </a:rPr>
              <a:t>คลิกอดบุหรี่</a:t>
            </a:r>
            <a:endParaRPr lang="en-US" sz="2000" dirty="0">
              <a:ln>
                <a:solidFill>
                  <a:srgbClr val="C00000"/>
                </a:solidFill>
              </a:ln>
              <a:solidFill>
                <a:srgbClr val="FF0000"/>
              </a:solidFill>
              <a:latin typeface="Browallia New" pitchFamily="34" charset="-34"/>
              <a:cs typeface="Browall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0" y="0"/>
            <a:ext cx="9144000" cy="851297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เป้าหมาย</a:t>
            </a:r>
          </a:p>
        </p:txBody>
      </p:sp>
      <p:sp>
        <p:nvSpPr>
          <p:cNvPr id="17" name="สี่เหลี่ยมผืนผ้า 16"/>
          <p:cNvSpPr/>
          <p:nvPr/>
        </p:nvSpPr>
        <p:spPr>
          <a:xfrm>
            <a:off x="500034" y="928670"/>
            <a:ext cx="8215370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/>
            <a:r>
              <a:rPr lang="th-TH" sz="3200" b="1" dirty="0" smtClean="0">
                <a:solidFill>
                  <a:schemeClr val="bg2">
                    <a:lumMod val="50000"/>
                  </a:schemeClr>
                </a:solidFill>
                <a:latin typeface="Browallia New" pitchFamily="34" charset="-34"/>
                <a:cs typeface="Browallia New" pitchFamily="34" charset="-34"/>
              </a:rPr>
              <a:t>1</a:t>
            </a:r>
            <a:r>
              <a:rPr lang="th-TH" sz="4800" b="1" dirty="0" smtClean="0">
                <a:solidFill>
                  <a:schemeClr val="bg2">
                    <a:lumMod val="50000"/>
                  </a:schemeClr>
                </a:solidFill>
                <a:latin typeface="Browallia New" pitchFamily="34" charset="-34"/>
                <a:cs typeface="Browallia New" pitchFamily="34" charset="-34"/>
              </a:rPr>
              <a:t>.</a:t>
            </a:r>
            <a:r>
              <a:rPr lang="th-TH" b="1" dirty="0" smtClean="0">
                <a:solidFill>
                  <a:schemeClr val="bg2">
                    <a:lumMod val="50000"/>
                  </a:schemeClr>
                </a:solidFill>
                <a:latin typeface="Browallia New" pitchFamily="34" charset="-34"/>
                <a:cs typeface="Browallia New" pitchFamily="34" charset="-34"/>
              </a:rPr>
              <a:t>ผู้รับบริการมีความปลอดภัยลดอัตราตายในกลุ่มโรค </a:t>
            </a:r>
            <a:r>
              <a:rPr lang="en-US" b="1" dirty="0" smtClean="0">
                <a:solidFill>
                  <a:schemeClr val="bg2">
                    <a:lumMod val="50000"/>
                  </a:schemeClr>
                </a:solidFill>
                <a:latin typeface="Browallia New" pitchFamily="34" charset="-34"/>
                <a:cs typeface="Browallia New" pitchFamily="34" charset="-34"/>
              </a:rPr>
              <a:t>AMI  Stroke CA PIH </a:t>
            </a:r>
            <a:endParaRPr lang="th-TH" b="1" dirty="0" smtClean="0">
              <a:solidFill>
                <a:schemeClr val="bg2">
                  <a:lumMod val="50000"/>
                </a:schemeClr>
              </a:solidFill>
              <a:latin typeface="Browallia New" pitchFamily="34" charset="-34"/>
              <a:cs typeface="Browallia New" pitchFamily="34" charset="-34"/>
            </a:endParaRPr>
          </a:p>
          <a:p>
            <a:pPr marL="742950" indent="-742950"/>
            <a:r>
              <a:rPr lang="en-US" b="1" dirty="0" smtClean="0">
                <a:solidFill>
                  <a:schemeClr val="bg2">
                    <a:lumMod val="50000"/>
                  </a:schemeClr>
                </a:solidFill>
                <a:latin typeface="Browallia New" pitchFamily="34" charset="-34"/>
                <a:cs typeface="Browallia New" pitchFamily="34" charset="-34"/>
              </a:rPr>
              <a:t> 2. </a:t>
            </a:r>
            <a:r>
              <a:rPr lang="th-TH" b="1" dirty="0" smtClean="0">
                <a:solidFill>
                  <a:schemeClr val="bg2">
                    <a:lumMod val="50000"/>
                  </a:schemeClr>
                </a:solidFill>
                <a:latin typeface="Browallia New" pitchFamily="34" charset="-34"/>
                <a:cs typeface="Browallia New" pitchFamily="34" charset="-34"/>
              </a:rPr>
              <a:t>คุณภาพบริการมีระบบบริหารจัดการตามกระบวนการดูแลผู้ป่วยตาม </a:t>
            </a:r>
            <a:r>
              <a:rPr lang="en-US" b="1" dirty="0" smtClean="0">
                <a:solidFill>
                  <a:schemeClr val="bg2">
                    <a:lumMod val="50000"/>
                  </a:schemeClr>
                </a:solidFill>
                <a:latin typeface="Browallia New" pitchFamily="34" charset="-34"/>
                <a:cs typeface="Browallia New" pitchFamily="34" charset="-34"/>
              </a:rPr>
              <a:t>SPG SIMPLE  / Clinical Tracer  Highlight</a:t>
            </a:r>
          </a:p>
          <a:p>
            <a:pPr marL="742950" indent="-742950">
              <a:buFont typeface="Arial" pitchFamily="34" charset="0"/>
              <a:buChar char="•"/>
            </a:pPr>
            <a:r>
              <a:rPr lang="en-US" b="1" dirty="0" smtClean="0">
                <a:solidFill>
                  <a:srgbClr val="7030A0"/>
                </a:solidFill>
                <a:latin typeface="Browallia New" pitchFamily="34" charset="-34"/>
                <a:cs typeface="Browallia New" pitchFamily="34" charset="-34"/>
              </a:rPr>
              <a:t>Access : AMI, Stroke, HI, Palliative  care, PPH</a:t>
            </a:r>
          </a:p>
          <a:p>
            <a:pPr marL="742950" indent="-742950">
              <a:buFont typeface="Arial" pitchFamily="34" charset="0"/>
              <a:buChar char="•"/>
            </a:pPr>
            <a:r>
              <a:rPr lang="en-US" b="1" dirty="0" smtClean="0">
                <a:solidFill>
                  <a:srgbClr val="7030A0"/>
                </a:solidFill>
                <a:latin typeface="Browallia New" pitchFamily="34" charset="-34"/>
                <a:cs typeface="Browallia New" pitchFamily="34" charset="-34"/>
              </a:rPr>
              <a:t>Assessment : </a:t>
            </a:r>
            <a:r>
              <a:rPr lang="en-US" b="1" dirty="0" smtClean="0">
                <a:solidFill>
                  <a:srgbClr val="7030A0"/>
                </a:solidFill>
                <a:latin typeface="BrowalliaUPC" pitchFamily="34" charset="-34"/>
                <a:cs typeface="BrowalliaUPC" pitchFamily="34" charset="-34"/>
              </a:rPr>
              <a:t>AMI, Stroke, HI, Sepsis, PPH  PIH</a:t>
            </a:r>
          </a:p>
          <a:p>
            <a:pPr marL="742950" indent="-742950">
              <a:buFont typeface="Arial" pitchFamily="34" charset="0"/>
              <a:buChar char="•"/>
            </a:pPr>
            <a:r>
              <a:rPr lang="en-US" b="1" dirty="0" smtClean="0">
                <a:solidFill>
                  <a:srgbClr val="7030A0"/>
                </a:solidFill>
                <a:latin typeface="BrowalliaUPC" pitchFamily="34" charset="-34"/>
                <a:cs typeface="BrowalliaUPC" pitchFamily="34" charset="-34"/>
              </a:rPr>
              <a:t>Plan of Care : PIH, PPH, Sepsis, Respiratory failure  </a:t>
            </a:r>
            <a:endParaRPr lang="th-TH" b="1" dirty="0" smtClean="0">
              <a:solidFill>
                <a:srgbClr val="7030A0"/>
              </a:solidFill>
              <a:latin typeface="BrowalliaUPC" pitchFamily="34" charset="-34"/>
              <a:cs typeface="BrowalliaUPC" pitchFamily="34" charset="-34"/>
            </a:endParaRPr>
          </a:p>
          <a:p>
            <a:pPr marL="742950" indent="-742950">
              <a:buFont typeface="Arial" pitchFamily="34" charset="0"/>
              <a:buChar char="•"/>
            </a:pPr>
            <a:r>
              <a:rPr lang="en-US" b="1" dirty="0" smtClean="0">
                <a:solidFill>
                  <a:srgbClr val="7030A0"/>
                </a:solidFill>
                <a:latin typeface="BrowalliaUPC" pitchFamily="34" charset="-34"/>
                <a:cs typeface="BrowalliaUPC" pitchFamily="34" charset="-34"/>
              </a:rPr>
              <a:t>Care of Patient : Sepsis, AMI  </a:t>
            </a:r>
          </a:p>
          <a:p>
            <a:pPr marL="742950" indent="-742950">
              <a:buFont typeface="Arial" pitchFamily="34" charset="0"/>
              <a:buChar char="•"/>
            </a:pPr>
            <a:r>
              <a:rPr lang="en-US" b="1" dirty="0" smtClean="0">
                <a:solidFill>
                  <a:srgbClr val="7030A0"/>
                </a:solidFill>
                <a:latin typeface="BrowalliaUPC" pitchFamily="34" charset="-34"/>
                <a:cs typeface="BrowalliaUPC" pitchFamily="34" charset="-34"/>
              </a:rPr>
              <a:t>Discharge Plan : CHF, DM, CKD, Asthma, COPD </a:t>
            </a:r>
          </a:p>
          <a:p>
            <a:pPr marL="742950" indent="-742950">
              <a:buFont typeface="Arial" pitchFamily="34" charset="0"/>
              <a:buChar char="•"/>
            </a:pPr>
            <a:r>
              <a:rPr lang="en-US" b="1" dirty="0" smtClean="0">
                <a:solidFill>
                  <a:srgbClr val="7030A0"/>
                </a:solidFill>
                <a:latin typeface="BrowalliaUPC" pitchFamily="34" charset="-34"/>
                <a:cs typeface="BrowalliaUPC" pitchFamily="34" charset="-34"/>
              </a:rPr>
              <a:t>Continuity of Care : DM,</a:t>
            </a:r>
            <a:r>
              <a:rPr lang="th-TH" b="1" dirty="0" smtClean="0">
                <a:solidFill>
                  <a:srgbClr val="7030A0"/>
                </a:solidFill>
                <a:latin typeface="BrowalliaUPC" pitchFamily="34" charset="-34"/>
                <a:cs typeface="BrowalliaUPC" pitchFamily="34" charset="-34"/>
              </a:rPr>
              <a:t> </a:t>
            </a:r>
            <a:r>
              <a:rPr lang="en-US" b="1" dirty="0" smtClean="0">
                <a:solidFill>
                  <a:srgbClr val="7030A0"/>
                </a:solidFill>
                <a:latin typeface="BrowalliaUPC" pitchFamily="34" charset="-34"/>
                <a:cs typeface="BrowalliaUPC" pitchFamily="34" charset="-34"/>
              </a:rPr>
              <a:t>COPD, CKD, CA, Stroke</a:t>
            </a:r>
          </a:p>
          <a:p>
            <a:pPr marL="742950" indent="-742950"/>
            <a:r>
              <a:rPr lang="en-US" b="1" dirty="0" smtClean="0">
                <a:solidFill>
                  <a:schemeClr val="bg2">
                    <a:lumMod val="50000"/>
                  </a:schemeClr>
                </a:solidFill>
                <a:latin typeface="Browallia New" pitchFamily="34" charset="-34"/>
                <a:cs typeface="Browallia New" pitchFamily="34" charset="-34"/>
              </a:rPr>
              <a:t>3.  </a:t>
            </a:r>
            <a:r>
              <a:rPr lang="th-TH" b="1" dirty="0" smtClean="0">
                <a:solidFill>
                  <a:schemeClr val="bg2">
                    <a:lumMod val="50000"/>
                  </a:schemeClr>
                </a:solidFill>
                <a:latin typeface="Browallia New" pitchFamily="34" charset="-34"/>
                <a:cs typeface="Browallia New" pitchFamily="34" charset="-34"/>
              </a:rPr>
              <a:t> ความพึงพอใจ  </a:t>
            </a:r>
            <a:r>
              <a:rPr lang="en-US" b="1" dirty="0" smtClean="0">
                <a:solidFill>
                  <a:schemeClr val="bg2">
                    <a:lumMod val="50000"/>
                  </a:schemeClr>
                </a:solidFill>
                <a:latin typeface="Browallia New" pitchFamily="34" charset="-34"/>
                <a:cs typeface="Browallia New" pitchFamily="34" charset="-34"/>
              </a:rPr>
              <a:t> Holistic care / Humanize  </a:t>
            </a:r>
          </a:p>
          <a:p>
            <a:pPr marL="742950" indent="-742950"/>
            <a:endParaRPr lang="th-TH" b="1" dirty="0" smtClean="0">
              <a:solidFill>
                <a:srgbClr val="FF0000"/>
              </a:solidFill>
              <a:latin typeface="Browallia New" pitchFamily="34" charset="-34"/>
              <a:cs typeface="Browallia New" pitchFamily="34" charset="-34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0"/>
            <a:ext cx="9144000" cy="851297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latin typeface="Browallia New" pitchFamily="34" charset="-34"/>
                <a:cs typeface="Browallia New" pitchFamily="34" charset="-34"/>
              </a:rPr>
              <a:t>กระบวนการพัฒนา</a:t>
            </a:r>
            <a:endParaRPr lang="th-TH" sz="4400" b="1" dirty="0" smtClean="0">
              <a:solidFill>
                <a:srgbClr val="002060"/>
              </a:solidFill>
              <a:latin typeface="Browallia New" pitchFamily="34" charset="-34"/>
              <a:ea typeface="Tahoma" pitchFamily="34" charset="0"/>
              <a:cs typeface="Browallia New" pitchFamily="34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928670"/>
            <a:ext cx="7858180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th-TH" sz="2400" b="1" dirty="0" smtClean="0">
                <a:solidFill>
                  <a:srgbClr val="FF0000"/>
                </a:solidFill>
                <a:latin typeface="BrowalliaUPC" pitchFamily="34" charset="-34"/>
                <a:cs typeface="BrowalliaUPC" pitchFamily="34" charset="-34"/>
              </a:rPr>
              <a:t>พัฒนาบุคลากร </a:t>
            </a:r>
          </a:p>
          <a:p>
            <a:pPr marL="514350" indent="-514350">
              <a:buFont typeface="Arial" pitchFamily="34" charset="0"/>
              <a:buChar char="•"/>
            </a:pPr>
            <a:r>
              <a:rPr lang="th-TH" sz="2400" b="1" dirty="0" smtClean="0">
                <a:solidFill>
                  <a:schemeClr val="bg2">
                    <a:lumMod val="50000"/>
                  </a:schemeClr>
                </a:solidFill>
                <a:latin typeface="BrowalliaUPC" pitchFamily="34" charset="-34"/>
                <a:cs typeface="BrowalliaUPC" pitchFamily="34" charset="-34"/>
              </a:rPr>
              <a:t>ส่งอบรมประชุมวิชาการโรคสำคัญทั้งในและนอก รพ</a:t>
            </a:r>
          </a:p>
          <a:p>
            <a:pPr marL="514350" indent="-514350">
              <a:buFont typeface="Arial" pitchFamily="34" charset="0"/>
              <a:buChar char="•"/>
            </a:pPr>
            <a:r>
              <a:rPr lang="th-TH" sz="2400" b="1" dirty="0" smtClean="0">
                <a:solidFill>
                  <a:schemeClr val="bg2">
                    <a:lumMod val="50000"/>
                  </a:schemeClr>
                </a:solidFill>
                <a:latin typeface="BrowalliaUPC" pitchFamily="34" charset="-34"/>
                <a:cs typeface="BrowalliaUPC" pitchFamily="34" charset="-34"/>
              </a:rPr>
              <a:t>จัดเวทีแลกเปลี่ยนเรียนรู้ ทบทวนการดูแลผู้ป่วยทุกบ่ายวันอังคาร</a:t>
            </a:r>
          </a:p>
          <a:p>
            <a:pPr marL="514350" indent="-514350">
              <a:buFont typeface="Arial" pitchFamily="34" charset="0"/>
              <a:buChar char="•"/>
            </a:pPr>
            <a:r>
              <a:rPr lang="th-TH" sz="2400" b="1" dirty="0" smtClean="0">
                <a:solidFill>
                  <a:schemeClr val="bg2">
                    <a:lumMod val="50000"/>
                  </a:schemeClr>
                </a:solidFill>
                <a:latin typeface="BrowalliaUPC" pitchFamily="34" charset="-34"/>
                <a:cs typeface="BrowalliaUPC" pitchFamily="34" charset="-34"/>
              </a:rPr>
              <a:t>จัดช่องทางให้ความรู้กลุ่ม</a:t>
            </a:r>
            <a:r>
              <a:rPr lang="th-TH" sz="2400" b="1" dirty="0" err="1" smtClean="0">
                <a:solidFill>
                  <a:schemeClr val="bg2">
                    <a:lumMod val="50000"/>
                  </a:schemeClr>
                </a:solidFill>
                <a:latin typeface="BrowalliaUPC" pitchFamily="34" charset="-34"/>
                <a:cs typeface="BrowalliaUPC" pitchFamily="34" charset="-34"/>
              </a:rPr>
              <a:t>ไลน์</a:t>
            </a:r>
            <a:r>
              <a:rPr lang="en-US" sz="2400" b="1" dirty="0" smtClean="0">
                <a:solidFill>
                  <a:schemeClr val="bg2">
                    <a:lumMod val="50000"/>
                  </a:schemeClr>
                </a:solidFill>
                <a:latin typeface="BrowalliaUPC" pitchFamily="34" charset="-34"/>
                <a:cs typeface="BrowalliaUPC" pitchFamily="34" charset="-34"/>
              </a:rPr>
              <a:t>KM </a:t>
            </a:r>
            <a:r>
              <a:rPr lang="th-TH" sz="2400" b="1" dirty="0" smtClean="0">
                <a:solidFill>
                  <a:schemeClr val="bg2">
                    <a:lumMod val="50000"/>
                  </a:schemeClr>
                </a:solidFill>
                <a:latin typeface="BrowalliaUPC" pitchFamily="34" charset="-34"/>
                <a:cs typeface="BrowalliaUPC" pitchFamily="34" charset="-34"/>
              </a:rPr>
              <a:t>ของ รพ</a:t>
            </a:r>
          </a:p>
          <a:p>
            <a:r>
              <a:rPr lang="en-US" sz="2400" b="1" dirty="0" smtClean="0">
                <a:solidFill>
                  <a:srgbClr val="FF0000"/>
                </a:solidFill>
                <a:latin typeface="BrowalliaUPC" pitchFamily="34" charset="-34"/>
                <a:cs typeface="BrowalliaUPC" pitchFamily="34" charset="-34"/>
              </a:rPr>
              <a:t>2</a:t>
            </a:r>
            <a:r>
              <a:rPr lang="en-US" sz="2400" b="1" dirty="0" smtClean="0">
                <a:solidFill>
                  <a:schemeClr val="bg2">
                    <a:lumMod val="50000"/>
                  </a:schemeClr>
                </a:solidFill>
                <a:latin typeface="BrowalliaUPC" pitchFamily="34" charset="-34"/>
                <a:cs typeface="BrowalliaUPC" pitchFamily="34" charset="-34"/>
              </a:rPr>
              <a:t>. </a:t>
            </a:r>
            <a:r>
              <a:rPr lang="th-TH" sz="2400" b="1" dirty="0" smtClean="0">
                <a:solidFill>
                  <a:srgbClr val="FF0000"/>
                </a:solidFill>
                <a:latin typeface="BrowalliaUPC" pitchFamily="34" charset="-34"/>
                <a:cs typeface="BrowalliaUPC" pitchFamily="34" charset="-34"/>
              </a:rPr>
              <a:t>วางระบบงานสำคัญ</a:t>
            </a:r>
          </a:p>
          <a:p>
            <a:pPr>
              <a:buFont typeface="Arial" pitchFamily="34" charset="0"/>
              <a:buChar char="•"/>
            </a:pPr>
            <a:r>
              <a:rPr lang="th-TH" sz="2400" b="1" dirty="0" smtClean="0">
                <a:solidFill>
                  <a:schemeClr val="bg2">
                    <a:lumMod val="50000"/>
                  </a:schemeClr>
                </a:solidFill>
                <a:latin typeface="BrowalliaUPC" pitchFamily="34" charset="-34"/>
                <a:cs typeface="BrowalliaUPC" pitchFamily="34" charset="-34"/>
              </a:rPr>
              <a:t> </a:t>
            </a:r>
            <a:r>
              <a:rPr lang="en-US" sz="2400" b="1" dirty="0" smtClean="0">
                <a:solidFill>
                  <a:schemeClr val="bg2">
                    <a:lumMod val="50000"/>
                  </a:schemeClr>
                </a:solidFill>
                <a:latin typeface="BrowalliaUPC" pitchFamily="34" charset="-34"/>
                <a:cs typeface="BrowalliaUPC" pitchFamily="34" charset="-34"/>
              </a:rPr>
              <a:t>Clinical Tracer  Highlight  19 </a:t>
            </a:r>
            <a:r>
              <a:rPr lang="th-TH" sz="2400" b="1" dirty="0" smtClean="0">
                <a:solidFill>
                  <a:schemeClr val="bg2">
                    <a:lumMod val="50000"/>
                  </a:schemeClr>
                </a:solidFill>
                <a:latin typeface="BrowalliaUPC" pitchFamily="34" charset="-34"/>
                <a:cs typeface="BrowalliaUPC" pitchFamily="34" charset="-34"/>
              </a:rPr>
              <a:t>โรค</a:t>
            </a:r>
          </a:p>
          <a:p>
            <a:pPr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2">
                    <a:lumMod val="50000"/>
                  </a:schemeClr>
                </a:solidFill>
                <a:latin typeface="BrowalliaUPC" pitchFamily="34" charset="-34"/>
                <a:cs typeface="BrowalliaUPC" pitchFamily="34" charset="-34"/>
              </a:rPr>
              <a:t> Discharge Plan </a:t>
            </a:r>
            <a:r>
              <a:rPr lang="th-TH" sz="2400" b="1" dirty="0" smtClean="0">
                <a:solidFill>
                  <a:schemeClr val="bg2">
                    <a:lumMod val="50000"/>
                  </a:schemeClr>
                </a:solidFill>
                <a:latin typeface="BrowalliaUPC" pitchFamily="34" charset="-34"/>
                <a:cs typeface="BrowalliaUPC" pitchFamily="34" charset="-34"/>
              </a:rPr>
              <a:t>เฉพาะโรค จำนวน   11  ในโรคสำคัญ</a:t>
            </a:r>
          </a:p>
          <a:p>
            <a:pPr>
              <a:buFont typeface="Arial" pitchFamily="34" charset="0"/>
              <a:buChar char="•"/>
            </a:pPr>
            <a:r>
              <a:rPr lang="th-TH" sz="2400" b="1" dirty="0" smtClean="0">
                <a:solidFill>
                  <a:schemeClr val="bg2">
                    <a:lumMod val="50000"/>
                  </a:schemeClr>
                </a:solidFill>
                <a:latin typeface="BrowalliaUPC" pitchFamily="34" charset="-34"/>
                <a:cs typeface="BrowalliaUPC" pitchFamily="34" charset="-34"/>
              </a:rPr>
              <a:t> แนวทางการดูแลผู้ป่วย จำนวน  19 โรค</a:t>
            </a:r>
          </a:p>
          <a:p>
            <a:pPr>
              <a:buFont typeface="Arial" pitchFamily="34" charset="0"/>
              <a:buChar char="•"/>
            </a:pPr>
            <a:r>
              <a:rPr lang="th-TH" sz="2400" b="1" dirty="0" smtClean="0">
                <a:solidFill>
                  <a:schemeClr val="bg2">
                    <a:lumMod val="50000"/>
                  </a:schemeClr>
                </a:solidFill>
                <a:latin typeface="BrowalliaUPC" pitchFamily="34" charset="-34"/>
                <a:cs typeface="BrowalliaUPC" pitchFamily="34" charset="-34"/>
              </a:rPr>
              <a:t> พัฒนาระบบการให้เลือด / การช่วยฟื้นคืนชีพ / ระบบการสอบสวนอุบัติเหตุจราจร  /</a:t>
            </a:r>
          </a:p>
          <a:p>
            <a:r>
              <a:rPr lang="th-TH" sz="2400" b="1" dirty="0" smtClean="0">
                <a:solidFill>
                  <a:schemeClr val="bg2">
                    <a:lumMod val="50000"/>
                  </a:schemeClr>
                </a:solidFill>
                <a:latin typeface="BrowalliaUPC" pitchFamily="34" charset="-34"/>
                <a:cs typeface="BrowalliaUPC" pitchFamily="34" charset="-34"/>
              </a:rPr>
              <a:t>   การให้ยา </a:t>
            </a:r>
            <a:r>
              <a:rPr lang="en-US" sz="2400" b="1" dirty="0" smtClean="0">
                <a:solidFill>
                  <a:schemeClr val="bg2">
                    <a:lumMod val="50000"/>
                  </a:schemeClr>
                </a:solidFill>
                <a:latin typeface="BrowalliaUPC" pitchFamily="34" charset="-34"/>
                <a:cs typeface="BrowalliaUPC" pitchFamily="34" charset="-34"/>
              </a:rPr>
              <a:t>HAD / </a:t>
            </a:r>
            <a:r>
              <a:rPr lang="th-TH" sz="2400" b="1" dirty="0" smtClean="0">
                <a:solidFill>
                  <a:schemeClr val="bg2">
                    <a:lumMod val="50000"/>
                  </a:schemeClr>
                </a:solidFill>
                <a:latin typeface="BrowalliaUPC" pitchFamily="34" charset="-34"/>
                <a:cs typeface="BrowalliaUPC" pitchFamily="34" charset="-34"/>
              </a:rPr>
              <a:t>การให้ </a:t>
            </a:r>
            <a:r>
              <a:rPr lang="en-US" sz="2400" b="1" dirty="0" smtClean="0">
                <a:solidFill>
                  <a:schemeClr val="bg2">
                    <a:lumMod val="50000"/>
                  </a:schemeClr>
                </a:solidFill>
                <a:latin typeface="BrowalliaUPC" pitchFamily="34" charset="-34"/>
                <a:cs typeface="BrowalliaUPC" pitchFamily="34" charset="-34"/>
              </a:rPr>
              <a:t>ATB </a:t>
            </a:r>
            <a:r>
              <a:rPr lang="th-TH" sz="2400" b="1" dirty="0" smtClean="0">
                <a:solidFill>
                  <a:schemeClr val="bg2">
                    <a:lumMod val="50000"/>
                  </a:schemeClr>
                </a:solidFill>
                <a:latin typeface="BrowalliaUPC" pitchFamily="34" charset="-34"/>
                <a:cs typeface="BrowalliaUPC" pitchFamily="34" charset="-34"/>
              </a:rPr>
              <a:t>ที่เหมาะสม   /</a:t>
            </a:r>
            <a:r>
              <a:rPr lang="en-US" sz="2400" b="1" dirty="0" smtClean="0">
                <a:solidFill>
                  <a:schemeClr val="bg2">
                    <a:lumMod val="50000"/>
                  </a:schemeClr>
                </a:solidFill>
                <a:latin typeface="BrowalliaUPC" pitchFamily="34" charset="-34"/>
                <a:cs typeface="BrowalliaUPC" pitchFamily="34" charset="-34"/>
              </a:rPr>
              <a:t>  Early waning sign  8 </a:t>
            </a:r>
            <a:r>
              <a:rPr lang="th-TH" sz="2400" b="1" dirty="0" smtClean="0">
                <a:solidFill>
                  <a:schemeClr val="bg2">
                    <a:lumMod val="50000"/>
                  </a:schemeClr>
                </a:solidFill>
                <a:latin typeface="BrowalliaUPC" pitchFamily="34" charset="-34"/>
                <a:cs typeface="BrowalliaUPC" pitchFamily="34" charset="-34"/>
              </a:rPr>
              <a:t>กลุ่มอาการ</a:t>
            </a:r>
          </a:p>
          <a:p>
            <a:pPr marL="457200" indent="-457200">
              <a:buAutoNum type="arabicPeriod" startAt="3"/>
            </a:pPr>
            <a:r>
              <a:rPr lang="en-US" sz="2400" b="1" dirty="0" smtClean="0">
                <a:solidFill>
                  <a:srgbClr val="FF0000"/>
                </a:solidFill>
                <a:latin typeface="BrowalliaUPC" pitchFamily="34" charset="-34"/>
                <a:cs typeface="BrowalliaUPC" pitchFamily="34" charset="-34"/>
              </a:rPr>
              <a:t>System KPI Monitoring  </a:t>
            </a:r>
            <a:r>
              <a:rPr lang="th-TH" sz="2400" b="1" dirty="0" smtClean="0">
                <a:solidFill>
                  <a:srgbClr val="FF0000"/>
                </a:solidFill>
                <a:latin typeface="BrowalliaUPC" pitchFamily="34" charset="-34"/>
                <a:cs typeface="BrowalliaUPC" pitchFamily="34" charset="-34"/>
              </a:rPr>
              <a:t>ทุกเดือน  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2">
                    <a:lumMod val="50000"/>
                  </a:schemeClr>
                </a:solidFill>
                <a:latin typeface="BrowalliaUPC" pitchFamily="34" charset="-34"/>
                <a:cs typeface="BrowalliaUPC" pitchFamily="34" charset="-34"/>
              </a:rPr>
              <a:t>Quick Round  /  </a:t>
            </a:r>
            <a:r>
              <a:rPr lang="th-TH" sz="2400" b="1" dirty="0" smtClean="0">
                <a:solidFill>
                  <a:schemeClr val="bg2">
                    <a:lumMod val="50000"/>
                  </a:schemeClr>
                </a:solidFill>
                <a:latin typeface="BrowalliaUPC" pitchFamily="34" charset="-34"/>
                <a:cs typeface="BrowalliaUPC" pitchFamily="34" charset="-34"/>
              </a:rPr>
              <a:t>นิเทศติดตามหน้างานและที่ประชุมทีมนำ</a:t>
            </a:r>
            <a:endParaRPr lang="en-US" sz="2400" b="1" dirty="0" smtClean="0">
              <a:solidFill>
                <a:schemeClr val="bg2">
                  <a:lumMod val="50000"/>
                </a:schemeClr>
              </a:solidFill>
              <a:latin typeface="BrowalliaUPC" pitchFamily="34" charset="-34"/>
              <a:cs typeface="BrowalliaUPC" pitchFamily="34" charset="-34"/>
            </a:endParaRPr>
          </a:p>
          <a:p>
            <a:pPr marL="514350" indent="-514350"/>
            <a:r>
              <a:rPr lang="en-US" sz="2400" b="1" dirty="0" smtClean="0">
                <a:solidFill>
                  <a:srgbClr val="FF0000"/>
                </a:solidFill>
                <a:latin typeface="BrowalliaUPC" pitchFamily="34" charset="-34"/>
                <a:cs typeface="BrowalliaUPC" pitchFamily="34" charset="-34"/>
              </a:rPr>
              <a:t>4. System Developing </a:t>
            </a:r>
            <a:r>
              <a:rPr lang="th-TH" sz="2400" b="1" dirty="0" smtClean="0">
                <a:solidFill>
                  <a:srgbClr val="FF0000"/>
                </a:solidFill>
                <a:latin typeface="BrowalliaUPC" pitchFamily="34" charset="-34"/>
                <a:cs typeface="BrowalliaUPC" pitchFamily="34" charset="-34"/>
              </a:rPr>
              <a:t>( </a:t>
            </a:r>
            <a:r>
              <a:rPr lang="en-US" sz="2400" b="1" dirty="0" smtClean="0">
                <a:solidFill>
                  <a:srgbClr val="FF0000"/>
                </a:solidFill>
                <a:latin typeface="BrowalliaUPC" pitchFamily="34" charset="-34"/>
                <a:cs typeface="BrowalliaUPC" pitchFamily="34" charset="-34"/>
              </a:rPr>
              <a:t>COI /</a:t>
            </a:r>
            <a:r>
              <a:rPr lang="th-TH" sz="2400" b="1" dirty="0" smtClean="0">
                <a:solidFill>
                  <a:srgbClr val="FF0000"/>
                </a:solidFill>
                <a:latin typeface="BrowalliaUPC" pitchFamily="34" charset="-34"/>
                <a:cs typeface="BrowalliaUPC" pitchFamily="34" charset="-34"/>
              </a:rPr>
              <a:t>นวัตกรรม )</a:t>
            </a:r>
            <a:r>
              <a:rPr lang="th-TH" sz="2400" b="1" dirty="0" smtClean="0">
                <a:latin typeface="BrowalliaUPC" pitchFamily="34" charset="-34"/>
                <a:cs typeface="BrowalliaUPC" pitchFamily="34" charset="-34"/>
              </a:rPr>
              <a:t> </a:t>
            </a:r>
            <a:endParaRPr lang="th-TH" sz="2400" b="1" dirty="0">
              <a:latin typeface="BrowalliaUPC" pitchFamily="34" charset="-34"/>
              <a:cs typeface="BrowalliaUPC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0"/>
            <a:ext cx="9144000" cy="851297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latin typeface="Browallia New" pitchFamily="34" charset="-34"/>
                <a:cs typeface="Browallia New" pitchFamily="34" charset="-34"/>
              </a:rPr>
              <a:t>เครื่องมือที่ใช้ในการพัฒนา</a:t>
            </a:r>
            <a:endParaRPr lang="th-TH" sz="4400" b="1" dirty="0" smtClean="0">
              <a:solidFill>
                <a:srgbClr val="002060"/>
              </a:solidFill>
              <a:latin typeface="Browallia New" pitchFamily="34" charset="-34"/>
              <a:ea typeface="Tahoma" pitchFamily="34" charset="0"/>
              <a:cs typeface="Browallia New" pitchFamily="34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4348" y="1285861"/>
            <a:ext cx="764386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h-TH" dirty="0" smtClean="0"/>
              <a:t>  </a:t>
            </a:r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Browallia New" pitchFamily="34" charset="-34"/>
                <a:cs typeface="Browallia New" pitchFamily="34" charset="-34"/>
              </a:rPr>
              <a:t>PSG SIMPLE</a:t>
            </a:r>
          </a:p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Browallia New" pitchFamily="34" charset="-34"/>
                <a:cs typeface="Browallia New" pitchFamily="34" charset="-34"/>
              </a:rPr>
              <a:t>  Bed side review</a:t>
            </a:r>
          </a:p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Browallia New" pitchFamily="34" charset="-34"/>
                <a:cs typeface="Browallia New" pitchFamily="34" charset="-34"/>
              </a:rPr>
              <a:t>  Quality round</a:t>
            </a:r>
          </a:p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Browallia New" pitchFamily="34" charset="-34"/>
                <a:cs typeface="Browallia New" pitchFamily="34" charset="-34"/>
              </a:rPr>
              <a:t> 12 </a:t>
            </a:r>
            <a:r>
              <a:rPr lang="th-TH" sz="3200" b="1" dirty="0" smtClean="0">
                <a:solidFill>
                  <a:schemeClr val="bg2">
                    <a:lumMod val="50000"/>
                  </a:schemeClr>
                </a:solidFill>
                <a:latin typeface="Browallia New" pitchFamily="34" charset="-34"/>
                <a:cs typeface="Browallia New" pitchFamily="34" charset="-34"/>
              </a:rPr>
              <a:t>กิจกรรมทบทวน </a:t>
            </a:r>
            <a:endParaRPr lang="en-US" sz="3200" b="1" dirty="0" smtClean="0">
              <a:solidFill>
                <a:schemeClr val="bg2">
                  <a:lumMod val="50000"/>
                </a:schemeClr>
              </a:solidFill>
              <a:latin typeface="Browallia New" pitchFamily="34" charset="-34"/>
              <a:cs typeface="Browallia New" pitchFamily="34" charset="-34"/>
            </a:endParaRPr>
          </a:p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Browallia New" pitchFamily="34" charset="-34"/>
                <a:cs typeface="Browallia New" pitchFamily="34" charset="-34"/>
              </a:rPr>
              <a:t> Clinical self enquiry</a:t>
            </a:r>
            <a:endParaRPr lang="th-TH" sz="3200" b="1" dirty="0" smtClean="0">
              <a:solidFill>
                <a:schemeClr val="bg2">
                  <a:lumMod val="50000"/>
                </a:schemeClr>
              </a:solidFill>
              <a:latin typeface="Browallia New" pitchFamily="34" charset="-34"/>
              <a:cs typeface="Browallia New" pitchFamily="34" charset="-34"/>
            </a:endParaRPr>
          </a:p>
          <a:p>
            <a:pPr>
              <a:buFont typeface="Arial" pitchFamily="34" charset="0"/>
              <a:buChar char="•"/>
            </a:pPr>
            <a:r>
              <a:rPr lang="th-TH" sz="3200" b="1" dirty="0" smtClean="0">
                <a:solidFill>
                  <a:schemeClr val="bg2">
                    <a:lumMod val="50000"/>
                  </a:schemeClr>
                </a:solidFill>
                <a:latin typeface="Browallia New" pitchFamily="34" charset="-34"/>
                <a:cs typeface="Browallia New" pitchFamily="34" charset="-34"/>
              </a:rPr>
              <a:t> </a:t>
            </a:r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Browallia New" pitchFamily="34" charset="-34"/>
                <a:cs typeface="Browallia New" pitchFamily="34" charset="-34"/>
              </a:rPr>
              <a:t> Trigger tool</a:t>
            </a:r>
          </a:p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Browallia New" pitchFamily="34" charset="-34"/>
                <a:cs typeface="Browallia New" pitchFamily="34" charset="-34"/>
              </a:rPr>
              <a:t> Clinical Tracer Highlight</a:t>
            </a:r>
          </a:p>
          <a:p>
            <a:pPr>
              <a:buFont typeface="Arial" pitchFamily="34" charset="0"/>
              <a:buChar char="•"/>
            </a:pPr>
            <a:endParaRPr lang="th-TH" sz="3200" b="1" dirty="0">
              <a:solidFill>
                <a:schemeClr val="bg2">
                  <a:lumMod val="50000"/>
                </a:schemeClr>
              </a:solidFill>
              <a:latin typeface="Browallia New" pitchFamily="34" charset="-34"/>
              <a:cs typeface="Browallia New" pitchFamily="34" charset="-34"/>
            </a:endParaRPr>
          </a:p>
        </p:txBody>
      </p:sp>
      <p:pic>
        <p:nvPicPr>
          <p:cNvPr id="4" name="Picture 2" descr="C:\Users\LR_1\Pictures\10583792_989004654512091_2110774670645679056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1000108"/>
            <a:ext cx="3643338" cy="2357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6" descr="https://scontent.fbkk6-1.fna.fbcdn.net/hphotos-xat1/v/t34.0-12/12516551_10207891607321342_2111159285_n.jpg?oh=20cab1f8a7fcb66f7cf7aae6debb9f67&amp;oe=56ED63D2"/>
          <p:cNvPicPr>
            <a:picLocks noChangeAspect="1" noChangeArrowheads="1"/>
          </p:cNvPicPr>
          <p:nvPr/>
        </p:nvPicPr>
        <p:blipFill>
          <a:blip r:embed="rId3" cstate="print"/>
          <a:srcRect t="10345"/>
          <a:stretch>
            <a:fillRect/>
          </a:stretch>
        </p:blipFill>
        <p:spPr bwMode="auto">
          <a:xfrm>
            <a:off x="4643438" y="3571876"/>
            <a:ext cx="3571900" cy="257176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32" y="0"/>
            <a:ext cx="9144000" cy="783193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4000" b="1" dirty="0" smtClean="0">
                <a:latin typeface="Browallia New" pitchFamily="34" charset="-34"/>
                <a:cs typeface="Browallia New" pitchFamily="34" charset="-34"/>
              </a:rPr>
              <a:t>การนำเครื่องมือมาใช้ในกระบวนการพัฒนา</a:t>
            </a:r>
            <a:endParaRPr lang="th-TH" sz="4000" b="1" dirty="0" smtClean="0">
              <a:solidFill>
                <a:srgbClr val="002060"/>
              </a:solidFill>
              <a:latin typeface="Browallia New" pitchFamily="34" charset="-34"/>
              <a:ea typeface="Tahoma" pitchFamily="34" charset="0"/>
              <a:cs typeface="Browallia New" pitchFamily="34" charset="-34"/>
            </a:endParaRPr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/>
        </p:nvGraphicFramePr>
        <p:xfrm>
          <a:off x="142844" y="857232"/>
          <a:ext cx="9001156" cy="57930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7454"/>
                <a:gridCol w="3214710"/>
                <a:gridCol w="3428992"/>
              </a:tblGrid>
              <a:tr h="500066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BrowalliaUPC" pitchFamily="34" charset="-34"/>
                          <a:cs typeface="BrowalliaUPC" pitchFamily="34" charset="-34"/>
                        </a:rPr>
                        <a:t>กิจกรรมการการพัฒนา</a:t>
                      </a:r>
                      <a:endParaRPr lang="th-TH" sz="2400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BrowalliaUPC" pitchFamily="34" charset="-34"/>
                          <a:cs typeface="BrowalliaUPC" pitchFamily="34" charset="-34"/>
                        </a:rPr>
                        <a:t>โรคฉุกเฉิน </a:t>
                      </a:r>
                      <a:r>
                        <a:rPr lang="en-US" sz="2400" dirty="0" smtClean="0">
                          <a:latin typeface="BrowalliaUPC" pitchFamily="34" charset="-34"/>
                          <a:cs typeface="BrowalliaUPC" pitchFamily="34" charset="-34"/>
                        </a:rPr>
                        <a:t>/</a:t>
                      </a:r>
                      <a:r>
                        <a:rPr lang="th-TH" sz="2400" dirty="0" smtClean="0">
                          <a:latin typeface="BrowalliaUPC" pitchFamily="34" charset="-34"/>
                          <a:cs typeface="BrowalliaUPC" pitchFamily="34" charset="-34"/>
                        </a:rPr>
                        <a:t>ปัญหา</a:t>
                      </a:r>
                      <a:endParaRPr lang="th-TH" sz="2400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dirty="0" smtClean="0">
                          <a:latin typeface="BrowalliaUPC" pitchFamily="34" charset="-34"/>
                          <a:cs typeface="BrowalliaUPC" pitchFamily="34" charset="-34"/>
                        </a:rPr>
                        <a:t>โรคเรื้อรัง</a:t>
                      </a:r>
                    </a:p>
                    <a:p>
                      <a:pPr algn="ctr"/>
                      <a:endParaRPr lang="th-TH" sz="2400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  <a:tr h="820114">
                <a:tc>
                  <a:txBody>
                    <a:bodyPr/>
                    <a:lstStyle/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Clinical</a:t>
                      </a:r>
                      <a:r>
                        <a:rPr lang="en-US" sz="20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tracer highlight </a:t>
                      </a:r>
                    </a:p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Clinical self enquiry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Access   </a:t>
                      </a:r>
                      <a:r>
                        <a:rPr lang="en-US" sz="2000" b="1" baseline="0" dirty="0" err="1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Assessments&amp;Reassessment</a:t>
                      </a:r>
                      <a:r>
                        <a:rPr lang="en-US" sz="20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    Investigation  Plan of care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D/C plan</a:t>
                      </a:r>
                      <a:r>
                        <a:rPr lang="en-US" sz="20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 </a:t>
                      </a:r>
                    </a:p>
                    <a:p>
                      <a:r>
                        <a:rPr lang="en-US" sz="20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Empowerment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  <a:tr h="742968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PSG</a:t>
                      </a:r>
                      <a:r>
                        <a:rPr lang="en-US" sz="20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SIMPE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AMI</a:t>
                      </a:r>
                      <a:r>
                        <a:rPr lang="th-TH" sz="20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(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E1.M-SK</a:t>
                      </a:r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)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 HI</a:t>
                      </a:r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(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E2</a:t>
                      </a:r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)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 </a:t>
                      </a:r>
                      <a:r>
                        <a:rPr lang="en-US" sz="20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Sepsis</a:t>
                      </a:r>
                      <a:r>
                        <a:rPr lang="th-TH" sz="20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(</a:t>
                      </a:r>
                      <a:r>
                        <a:rPr lang="en-US" sz="20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E</a:t>
                      </a:r>
                      <a:r>
                        <a:rPr lang="th-TH" sz="20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3</a:t>
                      </a:r>
                      <a:r>
                        <a:rPr lang="en-US" sz="20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, M</a:t>
                      </a:r>
                      <a:r>
                        <a:rPr lang="th-TH" sz="20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-) </a:t>
                      </a:r>
                      <a:r>
                        <a:rPr lang="en-US" sz="2000" b="1" baseline="0" dirty="0" err="1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marhternal</a:t>
                      </a:r>
                      <a:r>
                        <a:rPr lang="en-US" sz="20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-neonatal</a:t>
                      </a:r>
                      <a:r>
                        <a:rPr lang="th-TH" sz="20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(</a:t>
                      </a:r>
                      <a:r>
                        <a:rPr lang="en-US" sz="20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E4,M</a:t>
                      </a:r>
                      <a:r>
                        <a:rPr lang="th-TH" sz="20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-</a:t>
                      </a:r>
                      <a:r>
                        <a:rPr lang="en-US" sz="20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mgSO4</a:t>
                      </a:r>
                      <a:r>
                        <a:rPr lang="th-TH" sz="20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)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M. Med Reconsider DM</a:t>
                      </a:r>
                      <a:r>
                        <a:rPr lang="en-US" sz="20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</a:t>
                      </a:r>
                      <a:r>
                        <a:rPr lang="th-TH" sz="20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 </a:t>
                      </a:r>
                      <a:r>
                        <a:rPr lang="en-US" sz="20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CKD </a:t>
                      </a:r>
                      <a:endParaRPr lang="th-TH" sz="2000" b="1" baseline="0" dirty="0" smtClean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baseline="0" dirty="0" err="1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Hypokalemia</a:t>
                      </a:r>
                      <a:r>
                        <a:rPr lang="en-US" sz="20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,</a:t>
                      </a:r>
                      <a:r>
                        <a:rPr lang="en-US" sz="2000" b="1" baseline="0" dirty="0" err="1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hyperkalemia</a:t>
                      </a:r>
                      <a:r>
                        <a:rPr lang="en-US" sz="20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 </a:t>
                      </a:r>
                      <a:r>
                        <a:rPr lang="th-TH" sz="20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ตกเตียง </a:t>
                      </a:r>
                      <a:endParaRPr lang="en-US" sz="2000" b="1" dirty="0" smtClean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  <a:tr h="723761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Trigger tool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Dead</a:t>
                      </a:r>
                      <a:r>
                        <a:rPr lang="en-US" sz="20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 </a:t>
                      </a:r>
                    </a:p>
                    <a:p>
                      <a:r>
                        <a:rPr lang="en-US" sz="20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Unplanned tube </a:t>
                      </a:r>
                    </a:p>
                    <a:p>
                      <a:r>
                        <a:rPr lang="en-US" sz="20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Unplanned refer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Revisit</a:t>
                      </a:r>
                      <a:r>
                        <a:rPr lang="en-US" sz="20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 Readmit  </a:t>
                      </a:r>
                      <a:r>
                        <a:rPr lang="th-TH" sz="20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ให้เลือด  </a:t>
                      </a:r>
                    </a:p>
                    <a:p>
                      <a:r>
                        <a:rPr lang="th-TH" sz="20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ตกเตียง  นอนนาน   แผลแยก  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  <a:tr h="485804"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12 กิจกรรมทบทวน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กิจกรรมที่</a:t>
                      </a:r>
                      <a:r>
                        <a:rPr lang="th-TH" sz="20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3 /5/8 /10/12 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000" b="1" dirty="0" err="1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กิจกกรรม</a:t>
                      </a:r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ที่ 1 -12 </a:t>
                      </a:r>
                      <a:endParaRPr lang="en-US" sz="2000" b="1" dirty="0" smtClean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  <a:tr h="857256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None/>
                      </a:pP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Bed side review</a:t>
                      </a:r>
                    </a:p>
                    <a:p>
                      <a:pPr>
                        <a:buFont typeface="Arial" pitchFamily="34" charset="0"/>
                        <a:buNone/>
                      </a:pPr>
                      <a:r>
                        <a:rPr lang="en-US" sz="20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  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Quality round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Sepsis   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4288" indent="-14288">
                        <a:buFont typeface="Wingdings" pitchFamily="2" charset="2"/>
                        <a:buNone/>
                      </a:pP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DM</a:t>
                      </a:r>
                      <a:r>
                        <a:rPr lang="en-US" sz="20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, HT, COPD, Asthma, CHF, Delirium, CKD, </a:t>
                      </a:r>
                      <a:r>
                        <a:rPr lang="en-US" sz="2000" b="1" baseline="0" dirty="0" err="1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Paliative</a:t>
                      </a:r>
                      <a:r>
                        <a:rPr lang="en-US" sz="20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care, Alcohol withdraw,</a:t>
                      </a:r>
                      <a:r>
                        <a:rPr lang="th-TH" sz="20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โรคซึมเศร้า</a:t>
                      </a:r>
                      <a:r>
                        <a:rPr lang="en-US" sz="20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, DHF,TB, AIDs</a:t>
                      </a:r>
                      <a:endParaRPr lang="en-US" sz="2000" b="1" dirty="0" smtClean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  <a:tr h="723761"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ค้นหาจากโปรแกรมความเสี่ยง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underreport</a:t>
                      </a:r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underreport</a:t>
                      </a:r>
                      <a:endParaRPr lang="th-TH" sz="2000" b="1" dirty="0" smtClean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  <a:p>
                      <a:endParaRPr lang="th-TH" sz="20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32" y="0"/>
            <a:ext cx="9144000" cy="715089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latin typeface="Browallia New" pitchFamily="34" charset="-34"/>
                <a:cs typeface="Browallia New" pitchFamily="34" charset="-34"/>
              </a:rPr>
              <a:t>ผลการตามรอยโรคโดยใช้</a:t>
            </a:r>
            <a:r>
              <a:rPr lang="en-US" sz="3600" b="1" dirty="0" smtClean="0">
                <a:latin typeface="Browallia New" pitchFamily="34" charset="-34"/>
                <a:cs typeface="Browallia New" pitchFamily="34" charset="-34"/>
              </a:rPr>
              <a:t> </a:t>
            </a:r>
            <a:r>
              <a:rPr lang="en-US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Clinical self enquiry </a:t>
            </a:r>
            <a:r>
              <a:rPr lang="th-TH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ปี</a:t>
            </a:r>
            <a:r>
              <a:rPr lang="en-US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 2556-2559 </a:t>
            </a:r>
            <a:endParaRPr lang="th-TH" sz="3600" b="1" dirty="0" smtClean="0">
              <a:solidFill>
                <a:srgbClr val="002060"/>
              </a:solidFill>
              <a:latin typeface="Browallia New" pitchFamily="34" charset="-34"/>
              <a:ea typeface="Tahoma" pitchFamily="34" charset="0"/>
              <a:cs typeface="Browallia New" pitchFamily="34" charset="-34"/>
            </a:endParaRPr>
          </a:p>
        </p:txBody>
      </p:sp>
      <p:graphicFrame>
        <p:nvGraphicFramePr>
          <p:cNvPr id="3" name="แผนภูมิ 2"/>
          <p:cNvGraphicFramePr/>
          <p:nvPr/>
        </p:nvGraphicFramePr>
        <p:xfrm>
          <a:off x="428596" y="857232"/>
          <a:ext cx="8072494" cy="5000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4"/>
          <p:cNvSpPr txBox="1">
            <a:spLocks noChangeArrowheads="1"/>
          </p:cNvSpPr>
          <p:nvPr/>
        </p:nvSpPr>
        <p:spPr bwMode="auto">
          <a:xfrm>
            <a:off x="4060825" y="381000"/>
            <a:ext cx="889987" cy="46166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>
                <a:latin typeface="BrowalliaUPC" pitchFamily="34" charset="-34"/>
                <a:cs typeface="BrowalliaUPC" pitchFamily="34" charset="-34"/>
              </a:rPr>
              <a:t>Access</a:t>
            </a:r>
            <a:endParaRPr lang="th-TH" sz="2400" b="1" dirty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17411" name="Text Box 5"/>
          <p:cNvSpPr txBox="1">
            <a:spLocks noChangeArrowheads="1"/>
          </p:cNvSpPr>
          <p:nvPr/>
        </p:nvSpPr>
        <p:spPr bwMode="auto">
          <a:xfrm>
            <a:off x="4178300" y="990600"/>
            <a:ext cx="700833" cy="46166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BrowalliaUPC" pitchFamily="34" charset="-34"/>
                <a:cs typeface="BrowalliaUPC" pitchFamily="34" charset="-34"/>
              </a:rPr>
              <a:t>Entry</a:t>
            </a:r>
            <a:endParaRPr lang="th-TH" sz="2400" b="1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17412" name="Text Box 6"/>
          <p:cNvSpPr txBox="1">
            <a:spLocks noChangeArrowheads="1"/>
          </p:cNvSpPr>
          <p:nvPr/>
        </p:nvSpPr>
        <p:spPr bwMode="auto">
          <a:xfrm>
            <a:off x="2701046" y="1752600"/>
            <a:ext cx="1370888" cy="46166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>
                <a:latin typeface="BrowalliaUPC" pitchFamily="34" charset="-34"/>
                <a:cs typeface="BrowalliaUPC" pitchFamily="34" charset="-34"/>
              </a:rPr>
              <a:t>Assessment</a:t>
            </a:r>
            <a:endParaRPr lang="th-TH" sz="2400" b="1" dirty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17413" name="Text Box 7"/>
          <p:cNvSpPr txBox="1">
            <a:spLocks noChangeArrowheads="1"/>
          </p:cNvSpPr>
          <p:nvPr/>
        </p:nvSpPr>
        <p:spPr bwMode="auto">
          <a:xfrm>
            <a:off x="4770438" y="1752600"/>
            <a:ext cx="1430200" cy="46166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>
                <a:latin typeface="BrowalliaUPC" pitchFamily="34" charset="-34"/>
                <a:cs typeface="BrowalliaUPC" pitchFamily="34" charset="-34"/>
              </a:rPr>
              <a:t>Investigation</a:t>
            </a:r>
            <a:endParaRPr lang="th-TH" sz="2400" b="1" dirty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17414" name="Text Box 8"/>
          <p:cNvSpPr txBox="1">
            <a:spLocks noChangeArrowheads="1"/>
          </p:cNvSpPr>
          <p:nvPr/>
        </p:nvSpPr>
        <p:spPr bwMode="auto">
          <a:xfrm>
            <a:off x="3921125" y="2590800"/>
            <a:ext cx="1148071" cy="46166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BrowalliaUPC" pitchFamily="34" charset="-34"/>
                <a:cs typeface="BrowalliaUPC" pitchFamily="34" charset="-34"/>
              </a:rPr>
              <a:t>Diagnosis</a:t>
            </a:r>
            <a:endParaRPr lang="th-TH" sz="2400" b="1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17415" name="Text Box 9"/>
          <p:cNvSpPr txBox="1">
            <a:spLocks noChangeArrowheads="1"/>
          </p:cNvSpPr>
          <p:nvPr/>
        </p:nvSpPr>
        <p:spPr bwMode="auto">
          <a:xfrm>
            <a:off x="2374900" y="3479800"/>
            <a:ext cx="1361270" cy="46166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>
                <a:latin typeface="BrowalliaUPC" pitchFamily="34" charset="-34"/>
                <a:cs typeface="BrowalliaUPC" pitchFamily="34" charset="-34"/>
              </a:rPr>
              <a:t>Plan of Care</a:t>
            </a:r>
            <a:endParaRPr lang="th-TH" sz="2400" b="1" dirty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17416" name="Text Box 10"/>
          <p:cNvSpPr txBox="1">
            <a:spLocks noChangeArrowheads="1"/>
          </p:cNvSpPr>
          <p:nvPr/>
        </p:nvSpPr>
        <p:spPr bwMode="auto">
          <a:xfrm>
            <a:off x="4719638" y="3479800"/>
            <a:ext cx="1641796" cy="46166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latin typeface="BrowalliaUPC" pitchFamily="34" charset="-34"/>
                <a:cs typeface="BrowalliaUPC" pitchFamily="34" charset="-34"/>
              </a:rPr>
              <a:t>Discharge Plan</a:t>
            </a:r>
            <a:endParaRPr lang="th-TH" sz="2400" b="1" dirty="0">
              <a:latin typeface="BrowalliaUPC" pitchFamily="34" charset="-34"/>
              <a:cs typeface="BrowalliaUPC" pitchFamily="34" charset="-34"/>
            </a:endParaRPr>
          </a:p>
        </p:txBody>
      </p:sp>
      <p:cxnSp>
        <p:nvCxnSpPr>
          <p:cNvPr id="17417" name="AutoShape 11"/>
          <p:cNvCxnSpPr>
            <a:cxnSpLocks noChangeShapeType="1"/>
            <a:stCxn id="17410" idx="2"/>
            <a:endCxn id="17411" idx="0"/>
          </p:cNvCxnSpPr>
          <p:nvPr/>
        </p:nvCxnSpPr>
        <p:spPr bwMode="auto">
          <a:xfrm rot="16200000" flipH="1">
            <a:off x="4443301" y="905183"/>
            <a:ext cx="147935" cy="2289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7418" name="AutoShape 12"/>
          <p:cNvCxnSpPr>
            <a:cxnSpLocks noChangeShapeType="1"/>
            <a:stCxn id="17411" idx="2"/>
            <a:endCxn id="17412" idx="0"/>
          </p:cNvCxnSpPr>
          <p:nvPr/>
        </p:nvCxnSpPr>
        <p:spPr bwMode="auto">
          <a:xfrm rot="5400000">
            <a:off x="3807437" y="1031319"/>
            <a:ext cx="300335" cy="1142227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17419" name="AutoShape 13"/>
          <p:cNvCxnSpPr>
            <a:cxnSpLocks noChangeShapeType="1"/>
            <a:stCxn id="17411" idx="2"/>
            <a:endCxn id="17413" idx="0"/>
          </p:cNvCxnSpPr>
          <p:nvPr/>
        </p:nvCxnSpPr>
        <p:spPr bwMode="auto">
          <a:xfrm rot="16200000" flipH="1">
            <a:off x="4856960" y="1124021"/>
            <a:ext cx="300335" cy="956821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17420" name="AutoShape 14"/>
          <p:cNvCxnSpPr>
            <a:cxnSpLocks noChangeShapeType="1"/>
            <a:stCxn id="17412" idx="2"/>
            <a:endCxn id="17414" idx="0"/>
          </p:cNvCxnSpPr>
          <p:nvPr/>
        </p:nvCxnSpPr>
        <p:spPr bwMode="auto">
          <a:xfrm rot="16200000" flipH="1">
            <a:off x="3752558" y="1848196"/>
            <a:ext cx="376535" cy="1108671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17421" name="AutoShape 15"/>
          <p:cNvCxnSpPr>
            <a:cxnSpLocks noChangeShapeType="1"/>
            <a:stCxn id="17413" idx="2"/>
            <a:endCxn id="17414" idx="0"/>
          </p:cNvCxnSpPr>
          <p:nvPr/>
        </p:nvCxnSpPr>
        <p:spPr bwMode="auto">
          <a:xfrm rot="5400000">
            <a:off x="4802083" y="1907344"/>
            <a:ext cx="376535" cy="990377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17422" name="AutoShape 16"/>
          <p:cNvCxnSpPr>
            <a:cxnSpLocks noChangeShapeType="1"/>
            <a:stCxn id="17414" idx="2"/>
            <a:endCxn id="17415" idx="0"/>
          </p:cNvCxnSpPr>
          <p:nvPr/>
        </p:nvCxnSpPr>
        <p:spPr bwMode="auto">
          <a:xfrm rot="5400000">
            <a:off x="3561681" y="2546319"/>
            <a:ext cx="427335" cy="1439626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17423" name="AutoShape 17"/>
          <p:cNvCxnSpPr>
            <a:cxnSpLocks noChangeShapeType="1"/>
            <a:stCxn id="17414" idx="2"/>
            <a:endCxn id="17416" idx="0"/>
          </p:cNvCxnSpPr>
          <p:nvPr/>
        </p:nvCxnSpPr>
        <p:spPr bwMode="auto">
          <a:xfrm rot="16200000" flipH="1">
            <a:off x="4804181" y="2743444"/>
            <a:ext cx="427335" cy="104537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17424" name="Text Box 18"/>
          <p:cNvSpPr txBox="1">
            <a:spLocks noChangeArrowheads="1"/>
          </p:cNvSpPr>
          <p:nvPr/>
        </p:nvSpPr>
        <p:spPr bwMode="auto">
          <a:xfrm>
            <a:off x="2225675" y="4572000"/>
            <a:ext cx="1608133" cy="46166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>
                <a:latin typeface="BrowalliaUPC" pitchFamily="34" charset="-34"/>
                <a:cs typeface="BrowalliaUPC" pitchFamily="34" charset="-34"/>
              </a:rPr>
              <a:t>Care of Patient</a:t>
            </a:r>
            <a:endParaRPr lang="th-TH" sz="2400" b="1" dirty="0">
              <a:latin typeface="BrowalliaUPC" pitchFamily="34" charset="-34"/>
              <a:cs typeface="BrowalliaUPC" pitchFamily="34" charset="-34"/>
            </a:endParaRPr>
          </a:p>
        </p:txBody>
      </p:sp>
      <p:cxnSp>
        <p:nvCxnSpPr>
          <p:cNvPr id="17425" name="AutoShape 19"/>
          <p:cNvCxnSpPr>
            <a:cxnSpLocks noChangeShapeType="1"/>
            <a:stCxn id="17416" idx="2"/>
            <a:endCxn id="17424" idx="0"/>
          </p:cNvCxnSpPr>
          <p:nvPr/>
        </p:nvCxnSpPr>
        <p:spPr bwMode="auto">
          <a:xfrm rot="5400000">
            <a:off x="3969872" y="3001335"/>
            <a:ext cx="630535" cy="2510794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17426" name="AutoShape 20"/>
          <p:cNvCxnSpPr>
            <a:cxnSpLocks noChangeShapeType="1"/>
            <a:stCxn id="17415" idx="2"/>
            <a:endCxn id="17424" idx="0"/>
          </p:cNvCxnSpPr>
          <p:nvPr/>
        </p:nvCxnSpPr>
        <p:spPr bwMode="auto">
          <a:xfrm rot="5400000">
            <a:off x="2727372" y="4243836"/>
            <a:ext cx="630535" cy="25793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17427" name="Text Box 21"/>
          <p:cNvSpPr txBox="1">
            <a:spLocks noChangeArrowheads="1"/>
          </p:cNvSpPr>
          <p:nvPr/>
        </p:nvSpPr>
        <p:spPr bwMode="auto">
          <a:xfrm>
            <a:off x="304800" y="4572000"/>
            <a:ext cx="1114408" cy="46166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>
                <a:latin typeface="BrowalliaUPC" pitchFamily="34" charset="-34"/>
                <a:cs typeface="BrowalliaUPC" pitchFamily="34" charset="-34"/>
              </a:rPr>
              <a:t>Reassess</a:t>
            </a:r>
            <a:endParaRPr lang="th-TH" sz="2400" b="1" dirty="0">
              <a:latin typeface="BrowalliaUPC" pitchFamily="34" charset="-34"/>
              <a:cs typeface="BrowalliaUPC" pitchFamily="34" charset="-34"/>
            </a:endParaRPr>
          </a:p>
        </p:txBody>
      </p:sp>
      <p:cxnSp>
        <p:nvCxnSpPr>
          <p:cNvPr id="17428" name="AutoShape 22"/>
          <p:cNvCxnSpPr>
            <a:cxnSpLocks noChangeShapeType="1"/>
            <a:stCxn id="17424" idx="1"/>
            <a:endCxn id="17427" idx="3"/>
          </p:cNvCxnSpPr>
          <p:nvPr/>
        </p:nvCxnSpPr>
        <p:spPr bwMode="auto">
          <a:xfrm rot="10800000">
            <a:off x="1419209" y="4802833"/>
            <a:ext cx="806467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7429" name="AutoShape 23"/>
          <p:cNvCxnSpPr>
            <a:cxnSpLocks noChangeShapeType="1"/>
            <a:stCxn id="17427" idx="0"/>
            <a:endCxn id="17415" idx="1"/>
          </p:cNvCxnSpPr>
          <p:nvPr/>
        </p:nvCxnSpPr>
        <p:spPr bwMode="auto">
          <a:xfrm rot="5400000" flipH="1" flipV="1">
            <a:off x="1187769" y="3384869"/>
            <a:ext cx="861367" cy="1512896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17430" name="Text Box 24"/>
          <p:cNvSpPr txBox="1">
            <a:spLocks noChangeArrowheads="1"/>
          </p:cNvSpPr>
          <p:nvPr/>
        </p:nvSpPr>
        <p:spPr bwMode="auto">
          <a:xfrm>
            <a:off x="4699000" y="4572000"/>
            <a:ext cx="1705916" cy="46166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>
                <a:latin typeface="BrowalliaUPC" pitchFamily="34" charset="-34"/>
                <a:cs typeface="BrowalliaUPC" pitchFamily="34" charset="-34"/>
              </a:rPr>
              <a:t>Communication</a:t>
            </a:r>
            <a:endParaRPr lang="th-TH" sz="2400" b="1" dirty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17431" name="Text Box 25"/>
          <p:cNvSpPr txBox="1">
            <a:spLocks noChangeArrowheads="1"/>
          </p:cNvSpPr>
          <p:nvPr/>
        </p:nvSpPr>
        <p:spPr bwMode="auto">
          <a:xfrm>
            <a:off x="7005638" y="4470400"/>
            <a:ext cx="1572866" cy="83099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400" b="1">
                <a:latin typeface="BrowalliaUPC" pitchFamily="34" charset="-34"/>
                <a:cs typeface="BrowalliaUPC" pitchFamily="34" charset="-34"/>
              </a:rPr>
              <a:t>Information &amp;</a:t>
            </a:r>
          </a:p>
          <a:p>
            <a:pPr algn="ctr"/>
            <a:r>
              <a:rPr lang="en-US" sz="2400" b="1">
                <a:latin typeface="BrowalliaUPC" pitchFamily="34" charset="-34"/>
                <a:cs typeface="BrowalliaUPC" pitchFamily="34" charset="-34"/>
              </a:rPr>
              <a:t>Empowerment</a:t>
            </a:r>
            <a:endParaRPr lang="th-TH" sz="2400" b="1">
              <a:latin typeface="BrowalliaUPC" pitchFamily="34" charset="-34"/>
              <a:cs typeface="BrowalliaUPC" pitchFamily="34" charset="-34"/>
            </a:endParaRPr>
          </a:p>
        </p:txBody>
      </p:sp>
      <p:cxnSp>
        <p:nvCxnSpPr>
          <p:cNvPr id="17432" name="AutoShape 26"/>
          <p:cNvCxnSpPr>
            <a:cxnSpLocks noChangeShapeType="1"/>
            <a:stCxn id="17416" idx="2"/>
            <a:endCxn id="17431" idx="0"/>
          </p:cNvCxnSpPr>
          <p:nvPr/>
        </p:nvCxnSpPr>
        <p:spPr bwMode="auto">
          <a:xfrm rot="16200000" flipH="1">
            <a:off x="6401836" y="3080164"/>
            <a:ext cx="528935" cy="225153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17433" name="AutoShape 27"/>
          <p:cNvCxnSpPr>
            <a:cxnSpLocks noChangeShapeType="1"/>
            <a:stCxn id="17416" idx="2"/>
            <a:endCxn id="17430" idx="0"/>
          </p:cNvCxnSpPr>
          <p:nvPr/>
        </p:nvCxnSpPr>
        <p:spPr bwMode="auto">
          <a:xfrm rot="16200000" flipH="1">
            <a:off x="5230980" y="4251021"/>
            <a:ext cx="630535" cy="1142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7434" name="AutoShape 28"/>
          <p:cNvCxnSpPr>
            <a:cxnSpLocks noChangeShapeType="1"/>
            <a:stCxn id="17424" idx="3"/>
            <a:endCxn id="17430" idx="1"/>
          </p:cNvCxnSpPr>
          <p:nvPr/>
        </p:nvCxnSpPr>
        <p:spPr bwMode="auto">
          <a:xfrm>
            <a:off x="3833808" y="4802833"/>
            <a:ext cx="865192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sp>
        <p:nvSpPr>
          <p:cNvPr id="17435" name="Text Box 29"/>
          <p:cNvSpPr txBox="1">
            <a:spLocks noChangeArrowheads="1"/>
          </p:cNvSpPr>
          <p:nvPr/>
        </p:nvSpPr>
        <p:spPr bwMode="auto">
          <a:xfrm>
            <a:off x="3919538" y="5394325"/>
            <a:ext cx="1159292" cy="46166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BrowalliaUPC" pitchFamily="34" charset="-34"/>
                <a:cs typeface="BrowalliaUPC" pitchFamily="34" charset="-34"/>
              </a:rPr>
              <a:t>Discharge</a:t>
            </a:r>
            <a:endParaRPr lang="th-TH" sz="2400" b="1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17436" name="Text Box 30"/>
          <p:cNvSpPr txBox="1">
            <a:spLocks noChangeArrowheads="1"/>
          </p:cNvSpPr>
          <p:nvPr/>
        </p:nvSpPr>
        <p:spPr bwMode="auto">
          <a:xfrm>
            <a:off x="3571868" y="6072206"/>
            <a:ext cx="1931939" cy="46166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>
                <a:latin typeface="BrowalliaUPC" pitchFamily="34" charset="-34"/>
                <a:cs typeface="BrowalliaUPC" pitchFamily="34" charset="-34"/>
              </a:rPr>
              <a:t>Continuity of Care</a:t>
            </a:r>
            <a:endParaRPr lang="th-TH" sz="2400" b="1" dirty="0">
              <a:latin typeface="BrowalliaUPC" pitchFamily="34" charset="-34"/>
              <a:cs typeface="BrowalliaUPC" pitchFamily="34" charset="-34"/>
            </a:endParaRPr>
          </a:p>
        </p:txBody>
      </p:sp>
      <p:cxnSp>
        <p:nvCxnSpPr>
          <p:cNvPr id="17437" name="AutoShape 31"/>
          <p:cNvCxnSpPr>
            <a:cxnSpLocks noChangeShapeType="1"/>
            <a:stCxn id="17424" idx="2"/>
            <a:endCxn id="17435" idx="1"/>
          </p:cNvCxnSpPr>
          <p:nvPr/>
        </p:nvCxnSpPr>
        <p:spPr bwMode="auto">
          <a:xfrm rot="16200000" flipH="1">
            <a:off x="3178894" y="4884513"/>
            <a:ext cx="591493" cy="889796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17438" name="AutoShape 32"/>
          <p:cNvCxnSpPr>
            <a:cxnSpLocks noChangeShapeType="1"/>
            <a:stCxn id="17431" idx="2"/>
            <a:endCxn id="17435" idx="3"/>
          </p:cNvCxnSpPr>
          <p:nvPr/>
        </p:nvCxnSpPr>
        <p:spPr bwMode="auto">
          <a:xfrm rot="5400000">
            <a:off x="6273571" y="4106657"/>
            <a:ext cx="323761" cy="2713241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17439" name="AutoShape 33"/>
          <p:cNvCxnSpPr>
            <a:cxnSpLocks noChangeShapeType="1"/>
            <a:stCxn id="17435" idx="2"/>
            <a:endCxn id="17436" idx="0"/>
          </p:cNvCxnSpPr>
          <p:nvPr/>
        </p:nvCxnSpPr>
        <p:spPr bwMode="auto">
          <a:xfrm rot="16200000" flipH="1">
            <a:off x="4410403" y="5944771"/>
            <a:ext cx="216216" cy="38654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7440" name="TextBox 36"/>
          <p:cNvSpPr txBox="1">
            <a:spLocks noChangeArrowheads="1"/>
          </p:cNvSpPr>
          <p:nvPr/>
        </p:nvSpPr>
        <p:spPr bwMode="auto">
          <a:xfrm>
            <a:off x="5929322" y="2571744"/>
            <a:ext cx="2214578" cy="461665"/>
          </a:xfrm>
          <a:prstGeom prst="rect">
            <a:avLst/>
          </a:prstGeom>
          <a:solidFill>
            <a:srgbClr val="FFFF00"/>
          </a:solidFill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BrowalliaUPC" pitchFamily="34" charset="-34"/>
                <a:cs typeface="BrowalliaUPC" pitchFamily="34" charset="-34"/>
              </a:rPr>
              <a:t>NSTEMI  ,CHF   </a:t>
            </a:r>
            <a:endParaRPr lang="en-US" sz="2400" b="1" dirty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38" name="Right Arrow 37"/>
          <p:cNvSpPr/>
          <p:nvPr/>
        </p:nvSpPr>
        <p:spPr>
          <a:xfrm>
            <a:off x="5334000" y="2667000"/>
            <a:ext cx="228600" cy="304800"/>
          </a:xfrm>
          <a:prstGeom prst="rightArrow">
            <a:avLst/>
          </a:prstGeom>
          <a:solidFill>
            <a:srgbClr val="FF000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17442" name="TextBox 38"/>
          <p:cNvSpPr txBox="1">
            <a:spLocks noChangeArrowheads="1"/>
          </p:cNvSpPr>
          <p:nvPr/>
        </p:nvSpPr>
        <p:spPr bwMode="auto">
          <a:xfrm>
            <a:off x="5786446" y="5743534"/>
            <a:ext cx="3357554" cy="461665"/>
          </a:xfrm>
          <a:prstGeom prst="rect">
            <a:avLst/>
          </a:prstGeom>
          <a:solidFill>
            <a:srgbClr val="FFFF00"/>
          </a:solidFill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BrowalliaUPC" pitchFamily="34" charset="-34"/>
                <a:cs typeface="BrowalliaUPC" pitchFamily="34" charset="-34"/>
              </a:rPr>
              <a:t>DM, HT, Asthma /COPD , CA,CKD</a:t>
            </a:r>
          </a:p>
        </p:txBody>
      </p:sp>
      <p:sp>
        <p:nvSpPr>
          <p:cNvPr id="17443" name="TextBox 39"/>
          <p:cNvSpPr txBox="1">
            <a:spLocks noChangeArrowheads="1"/>
          </p:cNvSpPr>
          <p:nvPr/>
        </p:nvSpPr>
        <p:spPr bwMode="auto">
          <a:xfrm>
            <a:off x="0" y="2928934"/>
            <a:ext cx="2143140" cy="830997"/>
          </a:xfrm>
          <a:prstGeom prst="rect">
            <a:avLst/>
          </a:prstGeom>
          <a:solidFill>
            <a:srgbClr val="FFFF00"/>
          </a:solidFill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latin typeface="BrowalliaUPC" pitchFamily="34" charset="-34"/>
                <a:cs typeface="BrowalliaUPC" pitchFamily="34" charset="-34"/>
              </a:rPr>
              <a:t>PIH, PPH, Sepsis,   Respiratory failure</a:t>
            </a:r>
            <a:endParaRPr lang="en-US" sz="2400" b="1" dirty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17444" name="TextBox 40"/>
          <p:cNvSpPr txBox="1">
            <a:spLocks noChangeArrowheads="1"/>
          </p:cNvSpPr>
          <p:nvPr/>
        </p:nvSpPr>
        <p:spPr bwMode="auto">
          <a:xfrm>
            <a:off x="6715140" y="3429000"/>
            <a:ext cx="2000264" cy="707886"/>
          </a:xfrm>
          <a:prstGeom prst="rect">
            <a:avLst/>
          </a:prstGeom>
          <a:solidFill>
            <a:srgbClr val="FFFF00"/>
          </a:solidFill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BrowalliaUPC" pitchFamily="34" charset="-34"/>
                <a:cs typeface="BrowalliaUPC" pitchFamily="34" charset="-34"/>
              </a:rPr>
              <a:t>CHF, DM, CKD,</a:t>
            </a:r>
          </a:p>
          <a:p>
            <a:r>
              <a:rPr lang="en-US" sz="2000" b="1" dirty="0" smtClean="0">
                <a:latin typeface="BrowalliaUPC" pitchFamily="34" charset="-34"/>
                <a:cs typeface="BrowalliaUPC" pitchFamily="34" charset="-34"/>
              </a:rPr>
              <a:t> Asthma, COPD </a:t>
            </a:r>
            <a:endParaRPr lang="en-US" sz="2000" b="1" dirty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17445" name="TextBox 41"/>
          <p:cNvSpPr txBox="1">
            <a:spLocks noChangeArrowheads="1"/>
          </p:cNvSpPr>
          <p:nvPr/>
        </p:nvSpPr>
        <p:spPr bwMode="auto">
          <a:xfrm>
            <a:off x="214282" y="6143644"/>
            <a:ext cx="2714612" cy="400110"/>
          </a:xfrm>
          <a:prstGeom prst="rect">
            <a:avLst/>
          </a:prstGeom>
          <a:solidFill>
            <a:srgbClr val="FFFF00"/>
          </a:solidFill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BrowalliaUPC" pitchFamily="34" charset="-34"/>
                <a:cs typeface="BrowalliaUPC" pitchFamily="34" charset="-34"/>
              </a:rPr>
              <a:t>DM,</a:t>
            </a:r>
            <a:r>
              <a:rPr lang="th-TH" sz="2000" b="1" dirty="0" smtClean="0">
                <a:latin typeface="BrowalliaUPC" pitchFamily="34" charset="-34"/>
                <a:cs typeface="BrowalliaUPC" pitchFamily="34" charset="-34"/>
              </a:rPr>
              <a:t>   </a:t>
            </a:r>
            <a:r>
              <a:rPr lang="en-US" sz="2000" b="1" dirty="0" smtClean="0">
                <a:latin typeface="BrowalliaUPC" pitchFamily="34" charset="-34"/>
                <a:cs typeface="BrowalliaUPC" pitchFamily="34" charset="-34"/>
              </a:rPr>
              <a:t>COPD,  CKD  CA  Stroke</a:t>
            </a:r>
            <a:endParaRPr lang="en-US" sz="2000" b="1" dirty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17446" name="TextBox 43"/>
          <p:cNvSpPr txBox="1">
            <a:spLocks noChangeArrowheads="1"/>
          </p:cNvSpPr>
          <p:nvPr/>
        </p:nvSpPr>
        <p:spPr bwMode="auto">
          <a:xfrm>
            <a:off x="0" y="5286388"/>
            <a:ext cx="1571604" cy="461665"/>
          </a:xfrm>
          <a:prstGeom prst="rect">
            <a:avLst/>
          </a:prstGeom>
          <a:solidFill>
            <a:srgbClr val="FFFF00"/>
          </a:solidFill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BrowalliaUPC" pitchFamily="34" charset="-34"/>
                <a:cs typeface="BrowalliaUPC" pitchFamily="34" charset="-34"/>
              </a:rPr>
              <a:t> AMI  Sepsis  </a:t>
            </a:r>
            <a:endParaRPr lang="en-US" sz="2400" b="1" dirty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17447" name="TextBox 44"/>
          <p:cNvSpPr txBox="1">
            <a:spLocks noChangeArrowheads="1"/>
          </p:cNvSpPr>
          <p:nvPr/>
        </p:nvSpPr>
        <p:spPr bwMode="auto">
          <a:xfrm>
            <a:off x="6715140" y="1671568"/>
            <a:ext cx="2000264" cy="461665"/>
          </a:xfrm>
          <a:prstGeom prst="rect">
            <a:avLst/>
          </a:prstGeom>
          <a:solidFill>
            <a:srgbClr val="FFFF00"/>
          </a:solidFill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latin typeface="BrowalliaUPC" pitchFamily="34" charset="-34"/>
                <a:cs typeface="BrowalliaUPC" pitchFamily="34" charset="-34"/>
              </a:rPr>
              <a:t> </a:t>
            </a:r>
            <a:r>
              <a:rPr lang="en-US" sz="2000" b="1" dirty="0" smtClean="0">
                <a:latin typeface="BrowalliaUPC" pitchFamily="34" charset="-34"/>
                <a:cs typeface="BrowalliaUPC" pitchFamily="34" charset="-34"/>
              </a:rPr>
              <a:t>AMI  sepsis</a:t>
            </a:r>
            <a:endParaRPr lang="en-US" sz="2000" b="1" dirty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46123" name="Slide Number Placeholder 42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BFA57A02-108E-4378-B237-127F551AA23C}" type="slidenum">
              <a:rPr lang="th-TH" sz="2400" b="1">
                <a:solidFill>
                  <a:schemeClr val="tx1">
                    <a:tint val="75000"/>
                  </a:schemeClr>
                </a:solidFill>
                <a:latin typeface="BrowalliaUPC" pitchFamily="34" charset="-34"/>
                <a:cs typeface="BrowalliaUPC" pitchFamily="34" charset="-34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19</a:t>
            </a:fld>
            <a:endParaRPr lang="th-TH" sz="2400" b="1">
              <a:solidFill>
                <a:schemeClr val="tx1">
                  <a:tint val="75000"/>
                </a:schemeClr>
              </a:solidFill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44" name="TextBox 46"/>
          <p:cNvSpPr txBox="1">
            <a:spLocks noChangeArrowheads="1"/>
          </p:cNvSpPr>
          <p:nvPr/>
        </p:nvSpPr>
        <p:spPr bwMode="auto">
          <a:xfrm>
            <a:off x="5374500" y="428604"/>
            <a:ext cx="3340904" cy="400110"/>
          </a:xfrm>
          <a:prstGeom prst="rect">
            <a:avLst/>
          </a:prstGeom>
          <a:solidFill>
            <a:srgbClr val="FFFF00"/>
          </a:solidFill>
          <a:ln w="2857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BrowalliaUPC" pitchFamily="34" charset="-34"/>
                <a:cs typeface="BrowalliaUPC" pitchFamily="34" charset="-34"/>
              </a:rPr>
              <a:t>AMI, Stroke, HI, Palliative care, PPH</a:t>
            </a:r>
            <a:endParaRPr lang="en-US" sz="2000" b="1" dirty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45" name="TextBox 36"/>
          <p:cNvSpPr txBox="1">
            <a:spLocks noChangeArrowheads="1"/>
          </p:cNvSpPr>
          <p:nvPr/>
        </p:nvSpPr>
        <p:spPr bwMode="auto">
          <a:xfrm>
            <a:off x="0" y="1500175"/>
            <a:ext cx="2428860" cy="769441"/>
          </a:xfrm>
          <a:prstGeom prst="rect">
            <a:avLst/>
          </a:prstGeom>
          <a:solidFill>
            <a:srgbClr val="FFFF00"/>
          </a:solidFill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latin typeface="BrowalliaUPC" pitchFamily="34" charset="-34"/>
                <a:cs typeface="BrowalliaUPC" pitchFamily="34" charset="-34"/>
              </a:rPr>
              <a:t> </a:t>
            </a:r>
            <a:r>
              <a:rPr lang="en-US" sz="2000" b="1" dirty="0" smtClean="0">
                <a:latin typeface="BrowalliaUPC" pitchFamily="34" charset="-34"/>
                <a:cs typeface="BrowalliaUPC" pitchFamily="34" charset="-34"/>
              </a:rPr>
              <a:t>AMI, Stroke, HI, Sepsis, PPH   </a:t>
            </a:r>
            <a:endParaRPr lang="en-US" sz="2400" b="1" dirty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51" name="Right Arrow 37"/>
          <p:cNvSpPr/>
          <p:nvPr/>
        </p:nvSpPr>
        <p:spPr>
          <a:xfrm>
            <a:off x="6286512" y="1785926"/>
            <a:ext cx="228600" cy="304800"/>
          </a:xfrm>
          <a:prstGeom prst="rightArrow">
            <a:avLst/>
          </a:prstGeom>
          <a:solidFill>
            <a:srgbClr val="FF000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54" name="Right Arrow 37"/>
          <p:cNvSpPr/>
          <p:nvPr/>
        </p:nvSpPr>
        <p:spPr>
          <a:xfrm>
            <a:off x="5057780" y="428604"/>
            <a:ext cx="228600" cy="304800"/>
          </a:xfrm>
          <a:prstGeom prst="rightArrow">
            <a:avLst/>
          </a:prstGeom>
          <a:solidFill>
            <a:srgbClr val="FF000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55" name="Right Arrow 37"/>
          <p:cNvSpPr/>
          <p:nvPr/>
        </p:nvSpPr>
        <p:spPr>
          <a:xfrm>
            <a:off x="6415102" y="3571876"/>
            <a:ext cx="228600" cy="304800"/>
          </a:xfrm>
          <a:prstGeom prst="rightArrow">
            <a:avLst/>
          </a:prstGeom>
          <a:solidFill>
            <a:srgbClr val="FF000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56" name="Right Arrow 37"/>
          <p:cNvSpPr/>
          <p:nvPr/>
        </p:nvSpPr>
        <p:spPr>
          <a:xfrm>
            <a:off x="7858148" y="5429264"/>
            <a:ext cx="357190" cy="285752"/>
          </a:xfrm>
          <a:prstGeom prst="downArrow">
            <a:avLst/>
          </a:prstGeom>
          <a:solidFill>
            <a:srgbClr val="FF000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57" name="Right Arrow 37"/>
          <p:cNvSpPr/>
          <p:nvPr/>
        </p:nvSpPr>
        <p:spPr>
          <a:xfrm>
            <a:off x="2414574" y="1857364"/>
            <a:ext cx="228600" cy="304800"/>
          </a:xfrm>
          <a:prstGeom prst="leftArrow">
            <a:avLst/>
          </a:prstGeom>
          <a:solidFill>
            <a:srgbClr val="FF000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58" name="Right Arrow 37"/>
          <p:cNvSpPr/>
          <p:nvPr/>
        </p:nvSpPr>
        <p:spPr>
          <a:xfrm rot="1246153">
            <a:off x="1966957" y="3254291"/>
            <a:ext cx="367592" cy="357121"/>
          </a:xfrm>
          <a:custGeom>
            <a:avLst/>
            <a:gdLst>
              <a:gd name="connsiteX0" fmla="*/ 0 w 228600"/>
              <a:gd name="connsiteY0" fmla="*/ 152400 h 304800"/>
              <a:gd name="connsiteX1" fmla="*/ 114300 w 228600"/>
              <a:gd name="connsiteY1" fmla="*/ 0 h 304800"/>
              <a:gd name="connsiteX2" fmla="*/ 114300 w 228600"/>
              <a:gd name="connsiteY2" fmla="*/ 76200 h 304800"/>
              <a:gd name="connsiteX3" fmla="*/ 228600 w 228600"/>
              <a:gd name="connsiteY3" fmla="*/ 76200 h 304800"/>
              <a:gd name="connsiteX4" fmla="*/ 228600 w 228600"/>
              <a:gd name="connsiteY4" fmla="*/ 228600 h 304800"/>
              <a:gd name="connsiteX5" fmla="*/ 114300 w 228600"/>
              <a:gd name="connsiteY5" fmla="*/ 228600 h 304800"/>
              <a:gd name="connsiteX6" fmla="*/ 114300 w 228600"/>
              <a:gd name="connsiteY6" fmla="*/ 304800 h 304800"/>
              <a:gd name="connsiteX7" fmla="*/ 0 w 228600"/>
              <a:gd name="connsiteY7" fmla="*/ 152400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8600" h="304800">
                <a:moveTo>
                  <a:pt x="0" y="152400"/>
                </a:moveTo>
                <a:lnTo>
                  <a:pt x="114300" y="0"/>
                </a:lnTo>
                <a:lnTo>
                  <a:pt x="114300" y="76200"/>
                </a:lnTo>
                <a:lnTo>
                  <a:pt x="228600" y="76200"/>
                </a:lnTo>
                <a:lnTo>
                  <a:pt x="228600" y="228600"/>
                </a:lnTo>
                <a:lnTo>
                  <a:pt x="114300" y="228600"/>
                </a:lnTo>
                <a:lnTo>
                  <a:pt x="114300" y="304800"/>
                </a:lnTo>
                <a:lnTo>
                  <a:pt x="0" y="152400"/>
                </a:lnTo>
                <a:close/>
              </a:path>
            </a:pathLst>
          </a:custGeom>
          <a:solidFill>
            <a:srgbClr val="FF000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59" name="Right Arrow 37"/>
          <p:cNvSpPr/>
          <p:nvPr/>
        </p:nvSpPr>
        <p:spPr>
          <a:xfrm>
            <a:off x="3200392" y="6196034"/>
            <a:ext cx="228600" cy="304800"/>
          </a:xfrm>
          <a:prstGeom prst="leftArrow">
            <a:avLst/>
          </a:prstGeom>
          <a:solidFill>
            <a:srgbClr val="FF000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60" name="Right Arrow 37"/>
          <p:cNvSpPr/>
          <p:nvPr/>
        </p:nvSpPr>
        <p:spPr>
          <a:xfrm rot="19788250">
            <a:off x="2339474" y="5067650"/>
            <a:ext cx="349284" cy="306933"/>
          </a:xfrm>
          <a:prstGeom prst="leftArrow">
            <a:avLst/>
          </a:prstGeom>
          <a:solidFill>
            <a:srgbClr val="FF000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52" name="TextBox 44"/>
          <p:cNvSpPr txBox="1">
            <a:spLocks noChangeArrowheads="1"/>
          </p:cNvSpPr>
          <p:nvPr/>
        </p:nvSpPr>
        <p:spPr bwMode="auto">
          <a:xfrm>
            <a:off x="214282" y="77908"/>
            <a:ext cx="3492500" cy="954107"/>
          </a:xfrm>
          <a:prstGeom prst="rect">
            <a:avLst/>
          </a:prstGeom>
          <a:solidFill>
            <a:schemeClr val="bg2">
              <a:lumMod val="75000"/>
            </a:schemeClr>
          </a:solidFill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>
              <a:defRPr/>
            </a:pP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Clinical tracer highlight </a:t>
            </a:r>
            <a:r>
              <a:rPr lang="en-US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 Clinical self enquiry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 </a:t>
            </a:r>
          </a:p>
        </p:txBody>
      </p:sp>
      <p:sp>
        <p:nvSpPr>
          <p:cNvPr id="53" name="Right Arrow 37"/>
          <p:cNvSpPr/>
          <p:nvPr/>
        </p:nvSpPr>
        <p:spPr>
          <a:xfrm rot="19788250">
            <a:off x="624963" y="4924774"/>
            <a:ext cx="349284" cy="306933"/>
          </a:xfrm>
          <a:prstGeom prst="leftArrow">
            <a:avLst/>
          </a:prstGeom>
          <a:solidFill>
            <a:srgbClr val="FF000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61" name="TextBox 43"/>
          <p:cNvSpPr txBox="1">
            <a:spLocks noChangeArrowheads="1"/>
          </p:cNvSpPr>
          <p:nvPr/>
        </p:nvSpPr>
        <p:spPr bwMode="auto">
          <a:xfrm>
            <a:off x="2000232" y="5357826"/>
            <a:ext cx="1357322" cy="369332"/>
          </a:xfrm>
          <a:prstGeom prst="rect">
            <a:avLst/>
          </a:prstGeom>
          <a:solidFill>
            <a:srgbClr val="FFFF00"/>
          </a:solidFill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800" b="1" dirty="0" smtClean="0">
                <a:latin typeface="BrowalliaUPC" pitchFamily="34" charset="-34"/>
                <a:cs typeface="BrowalliaUPC" pitchFamily="34" charset="-34"/>
              </a:rPr>
              <a:t> Sepsis, AMI</a:t>
            </a:r>
            <a:endParaRPr lang="en-US" sz="1800" b="1" dirty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62" name="TextBox 44"/>
          <p:cNvSpPr txBox="1">
            <a:spLocks noChangeArrowheads="1"/>
          </p:cNvSpPr>
          <p:nvPr/>
        </p:nvSpPr>
        <p:spPr bwMode="auto">
          <a:xfrm>
            <a:off x="5072066" y="1000108"/>
            <a:ext cx="2000264" cy="400110"/>
          </a:xfrm>
          <a:prstGeom prst="rect">
            <a:avLst/>
          </a:prstGeom>
          <a:solidFill>
            <a:srgbClr val="FFFF00"/>
          </a:solidFill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latin typeface="BrowalliaUPC" pitchFamily="34" charset="-34"/>
                <a:cs typeface="BrowalliaUPC" pitchFamily="34" charset="-34"/>
              </a:rPr>
              <a:t>AMI   HT    </a:t>
            </a:r>
            <a:endParaRPr lang="en-US" sz="2000" b="1" dirty="0">
              <a:latin typeface="BrowalliaUPC" pitchFamily="34" charset="-34"/>
              <a:cs typeface="BrowalliaUPC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785786" y="571480"/>
            <a:ext cx="771530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th-TH" sz="3600" dirty="0">
              <a:latin typeface="Browallia New" pitchFamily="34" charset="-34"/>
              <a:ea typeface="Tahoma" pitchFamily="34" charset="0"/>
              <a:cs typeface="Browallia New" pitchFamily="34" charset="-34"/>
            </a:endParaRPr>
          </a:p>
          <a:p>
            <a:pPr algn="ctr"/>
            <a:endParaRPr lang="en-US" sz="3600" b="1" dirty="0">
              <a:latin typeface="Browallia New" pitchFamily="34" charset="-34"/>
              <a:ea typeface="Tahoma" pitchFamily="34" charset="0"/>
              <a:cs typeface="Browallia New" pitchFamily="34" charset="-34"/>
            </a:endParaRPr>
          </a:p>
          <a:p>
            <a:pPr algn="ctr"/>
            <a:endParaRPr lang="en-US" sz="3600" b="1" dirty="0" smtClean="0">
              <a:latin typeface="Browallia New" pitchFamily="34" charset="-34"/>
              <a:ea typeface="Tahoma" pitchFamily="34" charset="0"/>
              <a:cs typeface="Browallia New" pitchFamily="34" charset="-34"/>
            </a:endParaRPr>
          </a:p>
          <a:p>
            <a:pPr algn="ctr"/>
            <a:endParaRPr lang="en-US" sz="3600" b="1" dirty="0">
              <a:latin typeface="Browallia New" pitchFamily="34" charset="-34"/>
              <a:ea typeface="Tahoma" pitchFamily="34" charset="0"/>
              <a:cs typeface="Browallia New" pitchFamily="34" charset="-34"/>
            </a:endParaRPr>
          </a:p>
          <a:p>
            <a:pPr algn="ctr"/>
            <a:endParaRPr lang="en-US" sz="3600" b="1" dirty="0" smtClean="0">
              <a:latin typeface="Browallia New" pitchFamily="34" charset="-34"/>
              <a:ea typeface="Tahoma" pitchFamily="34" charset="0"/>
              <a:cs typeface="Browallia New" pitchFamily="34" charset="-34"/>
            </a:endParaRPr>
          </a:p>
          <a:p>
            <a:pPr algn="ctr"/>
            <a:endParaRPr lang="en-US" sz="3600" b="1" dirty="0">
              <a:latin typeface="Browallia New" pitchFamily="34" charset="-34"/>
              <a:ea typeface="Tahoma" pitchFamily="34" charset="0"/>
              <a:cs typeface="Browallia New" pitchFamily="34" charset="-34"/>
            </a:endParaRPr>
          </a:p>
          <a:p>
            <a:pPr algn="ctr"/>
            <a:endParaRPr lang="en-US" sz="3600" b="1" dirty="0" smtClean="0">
              <a:latin typeface="Browallia New" pitchFamily="34" charset="-34"/>
              <a:ea typeface="Tahoma" pitchFamily="34" charset="0"/>
              <a:cs typeface="Browallia New" pitchFamily="34" charset="-34"/>
            </a:endParaRPr>
          </a:p>
          <a:p>
            <a:pPr algn="ctr"/>
            <a:endParaRPr lang="en-US" sz="3600" b="1" dirty="0">
              <a:latin typeface="Browallia New" pitchFamily="34" charset="-34"/>
              <a:ea typeface="Tahoma" pitchFamily="34" charset="0"/>
              <a:cs typeface="Browallia New" pitchFamily="34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28926" y="1285860"/>
            <a:ext cx="3211135" cy="584775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ผู้อำนวยการโรงพยาบาล</a:t>
            </a:r>
            <a:endParaRPr lang="th-TH" sz="32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28926" y="2357430"/>
            <a:ext cx="3214710" cy="1077218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ทีมคณะกรรมการบริหารโรงพยาบาล</a:t>
            </a:r>
            <a:endParaRPr lang="th-TH" sz="32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72066" y="5143512"/>
            <a:ext cx="3429056" cy="1077218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latin typeface="Browallia New" pitchFamily="34" charset="-34"/>
                <a:ea typeface="Tahoma" pitchFamily="34" charset="0"/>
                <a:cs typeface="Browallia New" pitchFamily="34" charset="-34"/>
              </a:rPr>
              <a:t>ทีมคร่อมสายงานอื่น ๆ </a:t>
            </a:r>
          </a:p>
          <a:p>
            <a:pPr algn="ctr"/>
            <a:r>
              <a:rPr lang="th-TH" sz="3200" b="1" dirty="0" smtClean="0">
                <a:latin typeface="Browallia New" pitchFamily="34" charset="-34"/>
                <a:ea typeface="Tahoma" pitchFamily="34" charset="0"/>
                <a:cs typeface="Browallia New" pitchFamily="34" charset="-34"/>
              </a:rPr>
              <a:t>ในโรงพยาบาล</a:t>
            </a:r>
            <a:endParaRPr lang="th-TH" sz="3200" b="1" dirty="0">
              <a:latin typeface="Browallia New" pitchFamily="34" charset="-34"/>
              <a:ea typeface="Tahoma" pitchFamily="34" charset="0"/>
              <a:cs typeface="Browallia New" pitchFamily="34" charset="-3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357422" y="4000504"/>
            <a:ext cx="4572032" cy="58477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ทีม </a:t>
            </a:r>
            <a:r>
              <a:rPr lang="en-US" sz="3200" b="1" dirty="0" smtClean="0">
                <a:latin typeface="Browallia New" pitchFamily="34" charset="-34"/>
                <a:cs typeface="Browallia New" pitchFamily="34" charset="-34"/>
              </a:rPr>
              <a:t>FA   </a:t>
            </a:r>
            <a:endParaRPr lang="th-TH" sz="3200" b="1" i="1" dirty="0">
              <a:latin typeface="Browallia New" pitchFamily="34" charset="-34"/>
              <a:ea typeface="Tahoma" pitchFamily="34" charset="0"/>
              <a:cs typeface="Browallia New" pitchFamily="34" charset="-34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5786" y="5263234"/>
            <a:ext cx="2571768" cy="523220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ทีม</a:t>
            </a:r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 PCT</a:t>
            </a:r>
            <a:endParaRPr lang="th-TH" b="1" i="1" dirty="0">
              <a:latin typeface="Browallia New" pitchFamily="34" charset="-34"/>
              <a:ea typeface="Tahoma" pitchFamily="34" charset="0"/>
              <a:cs typeface="Browallia New" pitchFamily="34" charset="-34"/>
            </a:endParaRPr>
          </a:p>
        </p:txBody>
      </p:sp>
      <p:sp>
        <p:nvSpPr>
          <p:cNvPr id="20" name="ลูกศรลง 19"/>
          <p:cNvSpPr/>
          <p:nvPr/>
        </p:nvSpPr>
        <p:spPr>
          <a:xfrm>
            <a:off x="4430459" y="3571876"/>
            <a:ext cx="141541" cy="285752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2" name="ลูกศรลง 21"/>
          <p:cNvSpPr/>
          <p:nvPr/>
        </p:nvSpPr>
        <p:spPr>
          <a:xfrm>
            <a:off x="4429124" y="1928802"/>
            <a:ext cx="141541" cy="285752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3" name="ลูกศรลง 22"/>
          <p:cNvSpPr/>
          <p:nvPr/>
        </p:nvSpPr>
        <p:spPr>
          <a:xfrm>
            <a:off x="2857488" y="4714884"/>
            <a:ext cx="141541" cy="285752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4" name="ลูกศรลง 23"/>
          <p:cNvSpPr/>
          <p:nvPr/>
        </p:nvSpPr>
        <p:spPr>
          <a:xfrm>
            <a:off x="6000760" y="4714884"/>
            <a:ext cx="141541" cy="285752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0" y="71414"/>
            <a:ext cx="9144000" cy="715089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โครงสร้างและการเชื่อมประสาน</a:t>
            </a:r>
            <a:endParaRPr lang="en-US" sz="3600" b="1" dirty="0" smtClean="0">
              <a:solidFill>
                <a:srgbClr val="002060"/>
              </a:solidFill>
              <a:latin typeface="Browallia New" pitchFamily="34" charset="-34"/>
              <a:ea typeface="Tahoma" pitchFamily="34" charset="0"/>
              <a:cs typeface="Browallia New" pitchFamily="34" charset="-34"/>
            </a:endParaRPr>
          </a:p>
        </p:txBody>
      </p:sp>
      <p:cxnSp>
        <p:nvCxnSpPr>
          <p:cNvPr id="21" name="ลูกศรเชื่อมต่อแบบตรง 20"/>
          <p:cNvCxnSpPr/>
          <p:nvPr/>
        </p:nvCxnSpPr>
        <p:spPr>
          <a:xfrm>
            <a:off x="3500430" y="5500702"/>
            <a:ext cx="1428760" cy="1588"/>
          </a:xfrm>
          <a:prstGeom prst="straightConnector1">
            <a:avLst/>
          </a:prstGeom>
          <a:ln w="57150">
            <a:solidFill>
              <a:srgbClr val="FF0000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70705"/>
            <a:ext cx="9144000" cy="715089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กระบวนเปลี่ยนแปลงที่ได้เป็นผลจากการทบทวน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67544" y="806968"/>
            <a:ext cx="824786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th-TH" b="1" dirty="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แนวคัดกรองและออกแบบประเมินกลุ่ม ผู้ป่วย</a:t>
            </a:r>
            <a:r>
              <a:rPr lang="en-US" b="1" dirty="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 AMI, Sepsis, HT,</a:t>
            </a:r>
          </a:p>
          <a:p>
            <a:pPr marL="457200" indent="-457200"/>
            <a:r>
              <a:rPr lang="en-US" b="1" dirty="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 Abdominal pain, Alcohol withdraw, Stroke , Appendicitis 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th-TH" b="1" dirty="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แนวทางการดูแล/ทางการประเมิน/ ประเมินซ้ำ</a:t>
            </a:r>
            <a:r>
              <a:rPr lang="en-US" b="1" dirty="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  CHF, Shock</a:t>
            </a:r>
            <a:r>
              <a:rPr lang="th-TH" b="1" dirty="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, </a:t>
            </a:r>
            <a:r>
              <a:rPr lang="en-US" b="1" dirty="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AMI, </a:t>
            </a:r>
          </a:p>
          <a:p>
            <a:pPr marL="457200" indent="-457200"/>
            <a:r>
              <a:rPr lang="en-US" b="1" dirty="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    </a:t>
            </a:r>
            <a:r>
              <a:rPr lang="en-US" b="1" dirty="0" err="1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Hypokalemia</a:t>
            </a:r>
            <a:r>
              <a:rPr lang="en-US" b="1" dirty="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, </a:t>
            </a:r>
            <a:r>
              <a:rPr lang="en-US" b="1" dirty="0" err="1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Hyperkalemia</a:t>
            </a:r>
            <a:endParaRPr lang="en-US" b="1" dirty="0" smtClean="0">
              <a:solidFill>
                <a:srgbClr val="0070C0"/>
              </a:solidFill>
              <a:latin typeface="Browallia New" pitchFamily="34" charset="-34"/>
              <a:cs typeface="Browallia New" pitchFamily="34" charset="-34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th-TH" b="1" dirty="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การวินิจโรคและแยกโรค ในผู้ป่วย </a:t>
            </a:r>
            <a:r>
              <a:rPr lang="en-US" b="1" dirty="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CHF</a:t>
            </a:r>
            <a:endParaRPr lang="th-TH" b="1" dirty="0" smtClean="0">
              <a:solidFill>
                <a:srgbClr val="0070C0"/>
              </a:solidFill>
              <a:latin typeface="Browallia New" pitchFamily="34" charset="-34"/>
              <a:cs typeface="Browallia New" pitchFamily="34" charset="-34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th-TH" b="1" dirty="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กำหนด </a:t>
            </a:r>
            <a:r>
              <a:rPr lang="en-US" b="1" dirty="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Warning sign</a:t>
            </a:r>
            <a:r>
              <a:rPr lang="th-TH" b="1" dirty="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 เฉพาะโรค ได้แก่ </a:t>
            </a:r>
            <a:r>
              <a:rPr lang="en-US" b="1" dirty="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Shock, Sepsis, Asthma, Head injury, Stroke, DM, Hypoglycemia, Hyperglycemia 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th-TH" b="1" dirty="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แนวทางการป้องกันภาวะ</a:t>
            </a:r>
            <a:r>
              <a:rPr lang="en-US" b="1" dirty="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Hypoglycemia </a:t>
            </a:r>
            <a:r>
              <a:rPr lang="th-TH" b="1" dirty="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ขณะนอนโรงพยาบาล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th-TH" b="1" dirty="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แนวทางการบริหารยา </a:t>
            </a:r>
            <a:r>
              <a:rPr lang="en-US" b="1" dirty="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HAD  Streptokinase Adenosine  </a:t>
            </a:r>
            <a:r>
              <a:rPr lang="en-US" b="1" dirty="0" err="1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Aminolone</a:t>
            </a:r>
            <a:endParaRPr lang="en-US" b="1" dirty="0" smtClean="0">
              <a:solidFill>
                <a:srgbClr val="0070C0"/>
              </a:solidFill>
              <a:latin typeface="Browallia New" pitchFamily="34" charset="-34"/>
              <a:cs typeface="Browallia New" pitchFamily="34" charset="-34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th-TH" b="1" dirty="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กำหนดเกณฑ์การนอนโรงพยาบาล เกณฑ์รายงาน</a:t>
            </a:r>
            <a:r>
              <a:rPr lang="th-TH" b="1" dirty="0" err="1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อายุร</a:t>
            </a:r>
            <a:r>
              <a:rPr lang="th-TH" b="1" dirty="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แพทย์ และเกณฑ์การส่งต่อในโรคสำคัญ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th-TH" b="1" dirty="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การดูแลผู้ป่วยระยะสุดท้ายแบบประคับประคอง ในผู้ป่วย</a:t>
            </a:r>
            <a:r>
              <a:rPr lang="en-US" b="1" dirty="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 CA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th-TH" b="1" dirty="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ออกแบบบันทึกเวชระเบียนงานผู้ป่วยใน </a:t>
            </a:r>
            <a:endParaRPr lang="th-TH" b="1" dirty="0">
              <a:solidFill>
                <a:srgbClr val="0070C0"/>
              </a:solidFill>
              <a:latin typeface="Browallia New" pitchFamily="34" charset="-34"/>
              <a:cs typeface="Browall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32" y="71414"/>
            <a:ext cx="9144000" cy="715089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สรุปจำนวนการเกิดอุบัติการณ์ตาม </a:t>
            </a:r>
            <a:r>
              <a:rPr lang="en-US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PSG  SIMPLE</a:t>
            </a:r>
            <a:endParaRPr lang="th-TH" sz="3600" b="1" dirty="0" smtClean="0">
              <a:solidFill>
                <a:srgbClr val="002060"/>
              </a:solidFill>
              <a:latin typeface="Browallia New" pitchFamily="34" charset="-34"/>
              <a:ea typeface="Tahoma" pitchFamily="34" charset="0"/>
              <a:cs typeface="Browallia New" pitchFamily="34" charset="-34"/>
            </a:endParaRPr>
          </a:p>
        </p:txBody>
      </p:sp>
      <p:graphicFrame>
        <p:nvGraphicFramePr>
          <p:cNvPr id="4" name="แผนภูมิ 3"/>
          <p:cNvGraphicFramePr/>
          <p:nvPr/>
        </p:nvGraphicFramePr>
        <p:xfrm>
          <a:off x="500034" y="1428736"/>
          <a:ext cx="8286808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คำบรรยายภาพแบบสี่เหลี่ยม 4"/>
          <p:cNvSpPr/>
          <p:nvPr/>
        </p:nvSpPr>
        <p:spPr>
          <a:xfrm>
            <a:off x="2428860" y="928670"/>
            <a:ext cx="3571900" cy="571504"/>
          </a:xfrm>
          <a:prstGeom prst="wedgeRectCallout">
            <a:avLst>
              <a:gd name="adj1" fmla="val -54411"/>
              <a:gd name="adj2" fmla="val 22464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000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ส่ง </a:t>
            </a:r>
            <a:r>
              <a:rPr lang="en-US" sz="2000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Specimen </a:t>
            </a:r>
            <a:r>
              <a:rPr lang="th-TH" sz="2000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ผิดคน  / รายงานผล </a:t>
            </a:r>
            <a:r>
              <a:rPr lang="en-US" sz="2000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Lab </a:t>
            </a:r>
            <a:r>
              <a:rPr lang="th-TH" sz="2000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ผิดคน  / ทำบัตร ผิดคน</a:t>
            </a:r>
            <a:r>
              <a:rPr lang="en-US" sz="2000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HN </a:t>
            </a:r>
            <a:r>
              <a:rPr lang="th-TH" sz="2000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สลับกับกัน ตรวจผิดคน   </a:t>
            </a:r>
            <a:r>
              <a:rPr lang="th-TH" sz="2000" dirty="0" smtClean="0">
                <a:latin typeface="BrowalliaUPC" pitchFamily="34" charset="-34"/>
                <a:cs typeface="BrowalliaUPC" pitchFamily="34" charset="-34"/>
              </a:rPr>
              <a:t> </a:t>
            </a:r>
            <a:endParaRPr lang="th-TH" sz="2000" dirty="0">
              <a:latin typeface="BrowalliaUPC" pitchFamily="34" charset="-34"/>
              <a:cs typeface="BrowalliaUPC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715089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latin typeface="BrowalliaUPC" pitchFamily="34" charset="-34"/>
                <a:cs typeface="BrowalliaUPC" pitchFamily="34" charset="-34"/>
              </a:rPr>
              <a:t>ผลการทบทวนอุบัติการณ์จาก </a:t>
            </a:r>
            <a:r>
              <a:rPr lang="en-US" sz="3600" b="1" dirty="0" smtClean="0">
                <a:latin typeface="BrowalliaUPC" pitchFamily="34" charset="-34"/>
                <a:cs typeface="BrowalliaUPC" pitchFamily="34" charset="-34"/>
              </a:rPr>
              <a:t> PGS SIMPLE</a:t>
            </a:r>
            <a:endParaRPr lang="th-TH" sz="3600" b="1" dirty="0" smtClean="0">
              <a:solidFill>
                <a:srgbClr val="002060"/>
              </a:solidFill>
              <a:latin typeface="BrowalliaUPC" pitchFamily="34" charset="-34"/>
              <a:ea typeface="Tahoma" pitchFamily="34" charset="0"/>
              <a:cs typeface="BrowalliaUPC" pitchFamily="34" charset="-34"/>
            </a:endParaRPr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75119000"/>
              </p:ext>
            </p:extLst>
          </p:nvPr>
        </p:nvGraphicFramePr>
        <p:xfrm>
          <a:off x="71406" y="642918"/>
          <a:ext cx="9001156" cy="6202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9044"/>
                <a:gridCol w="2778847"/>
                <a:gridCol w="1246060"/>
                <a:gridCol w="292720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BrowalliaUPC" pitchFamily="34" charset="-34"/>
                          <a:cs typeface="BrowalliaUPC" pitchFamily="34" charset="-34"/>
                        </a:rPr>
                        <a:t>SIMPLE</a:t>
                      </a:r>
                      <a:endParaRPr lang="th-TH" sz="20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BrowalliaUPC" pitchFamily="34" charset="-34"/>
                          <a:cs typeface="BrowalliaUPC" pitchFamily="34" charset="-34"/>
                        </a:rPr>
                        <a:t>อุบัติการณ์</a:t>
                      </a:r>
                      <a:endParaRPr lang="th-TH" sz="20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BrowalliaUPC" pitchFamily="34" charset="-34"/>
                          <a:cs typeface="BrowalliaUPC" pitchFamily="34" charset="-34"/>
                        </a:rPr>
                        <a:t>ระดับความเสี่ยง</a:t>
                      </a:r>
                      <a:endParaRPr lang="th-TH" sz="20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latin typeface="BrowalliaUPC" pitchFamily="34" charset="-34"/>
                          <a:cs typeface="BrowalliaUPC" pitchFamily="34" charset="-34"/>
                        </a:rPr>
                        <a:t>ผลการพัฒนา</a:t>
                      </a:r>
                    </a:p>
                    <a:p>
                      <a:pPr algn="ctr"/>
                      <a:endParaRPr lang="th-TH" sz="20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I .2 Infection  control</a:t>
                      </a:r>
                      <a:r>
                        <a:rPr lang="en-US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 </a:t>
                      </a:r>
                      <a:endParaRPr lang="th-TH" sz="18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</a:t>
                      </a:r>
                      <a:r>
                        <a:rPr lang="en-US" sz="1800" b="1" baseline="0" dirty="0" err="1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Cellulitis</a:t>
                      </a:r>
                      <a:r>
                        <a:rPr lang="en-US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</a:t>
                      </a:r>
                      <a:r>
                        <a:rPr lang="th-TH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จากให้ </a:t>
                      </a:r>
                      <a:r>
                        <a:rPr lang="en-US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IV</a:t>
                      </a:r>
                      <a:endParaRPr lang="en-US" sz="1800" b="1" dirty="0" smtClean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th-TH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</a:t>
                      </a:r>
                      <a:r>
                        <a:rPr lang="en-US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E</a:t>
                      </a:r>
                      <a:endParaRPr lang="th-TH" sz="18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th-TH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ลดระยะเวลาเปลี่ยนเข็มจาก</a:t>
                      </a:r>
                      <a:r>
                        <a:rPr lang="th-TH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96 ชม เป็น 72 ชม เพิ่มการ </a:t>
                      </a:r>
                      <a:r>
                        <a:rPr lang="en-US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round</a:t>
                      </a:r>
                      <a:r>
                        <a:rPr lang="th-TH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</a:t>
                      </a:r>
                      <a:r>
                        <a:rPr lang="en-US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/</a:t>
                      </a:r>
                      <a:r>
                        <a:rPr lang="th-TH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ทำความสะอาด /</a:t>
                      </a:r>
                      <a:r>
                        <a:rPr lang="th-TH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ใช้สีกำหนดวันเปลี่ยน เข็ม</a:t>
                      </a:r>
                      <a:endParaRPr lang="th-TH" sz="18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M</a:t>
                      </a:r>
                      <a:r>
                        <a:rPr lang="th-TH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1.2</a:t>
                      </a:r>
                      <a:r>
                        <a:rPr lang="en-US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- HAD</a:t>
                      </a:r>
                      <a:endParaRPr lang="th-TH" sz="18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th-TH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ให้</a:t>
                      </a:r>
                      <a:r>
                        <a:rPr lang="th-TH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</a:t>
                      </a:r>
                      <a:r>
                        <a:rPr lang="en-US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Adenosine</a:t>
                      </a:r>
                      <a:r>
                        <a:rPr lang="th-TH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ไม่ถูกวิธี</a:t>
                      </a:r>
                      <a:endParaRPr lang="th-TH" sz="18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D</a:t>
                      </a:r>
                      <a:endParaRPr lang="th-TH" sz="18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th-TH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</a:t>
                      </a:r>
                      <a:r>
                        <a:rPr lang="en-US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HRD</a:t>
                      </a:r>
                      <a:r>
                        <a:rPr lang="en-US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/ Training</a:t>
                      </a:r>
                      <a:endParaRPr lang="th-TH" sz="18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M 4  Blood Safety</a:t>
                      </a:r>
                      <a:endParaRPr lang="th-TH" sz="18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th-TH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ให้เลือดหมดอายุ</a:t>
                      </a:r>
                      <a:endParaRPr lang="th-TH" sz="18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E</a:t>
                      </a:r>
                      <a:endParaRPr lang="th-TH" sz="18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Tipple check</a:t>
                      </a:r>
                      <a:endParaRPr lang="th-TH" sz="18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P</a:t>
                      </a:r>
                      <a:r>
                        <a:rPr lang="en-US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1 Identified </a:t>
                      </a:r>
                      <a:endParaRPr lang="th-TH" sz="18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</a:t>
                      </a:r>
                      <a:r>
                        <a:rPr lang="th-TH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ติด</a:t>
                      </a:r>
                      <a:r>
                        <a:rPr lang="en-US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Tube</a:t>
                      </a:r>
                      <a:r>
                        <a:rPr lang="en-US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</a:t>
                      </a:r>
                      <a:r>
                        <a:rPr lang="th-TH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</a:t>
                      </a:r>
                      <a:r>
                        <a:rPr lang="en-US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Lab</a:t>
                      </a:r>
                      <a:r>
                        <a:rPr lang="th-TH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ผิด/ รายงานผลเลือดผิดคน</a:t>
                      </a:r>
                      <a:endParaRPr lang="th-TH" sz="18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C</a:t>
                      </a:r>
                      <a:endParaRPr lang="th-TH" sz="18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th-TH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ซื้อเครื่อง</a:t>
                      </a:r>
                      <a:r>
                        <a:rPr lang="th-TH" sz="1800" b="1" dirty="0" err="1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ปริ๊นสติกเกอร์</a:t>
                      </a:r>
                      <a:endParaRPr lang="th-TH" sz="18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P</a:t>
                      </a:r>
                      <a:r>
                        <a:rPr lang="th-TH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4.2 </a:t>
                      </a:r>
                      <a:r>
                        <a:rPr lang="en-US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Preventing</a:t>
                      </a:r>
                      <a:r>
                        <a:rPr lang="en-US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patient Falls</a:t>
                      </a:r>
                      <a:endParaRPr lang="th-TH" sz="18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 </a:t>
                      </a:r>
                      <a:r>
                        <a:rPr lang="th-TH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ตกเตียง</a:t>
                      </a:r>
                      <a:r>
                        <a:rPr lang="th-TH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2 ราย</a:t>
                      </a:r>
                      <a:endParaRPr lang="th-TH" sz="18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E-1    /  D</a:t>
                      </a:r>
                      <a:r>
                        <a:rPr lang="en-US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-1</a:t>
                      </a:r>
                      <a:endParaRPr lang="th-TH" sz="18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Morse falls scale</a:t>
                      </a:r>
                      <a:endParaRPr lang="th-TH" sz="18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E1</a:t>
                      </a:r>
                      <a:endParaRPr lang="th-TH" sz="18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Delay refer HI 1 </a:t>
                      </a:r>
                      <a:r>
                        <a:rPr lang="th-TH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ราย</a:t>
                      </a:r>
                      <a:endParaRPr lang="en-US" sz="1800" b="1" dirty="0" smtClean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  <a:p>
                      <a:endParaRPr lang="th-TH" sz="18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th-TH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</a:t>
                      </a:r>
                      <a:r>
                        <a:rPr lang="en-US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I</a:t>
                      </a:r>
                      <a:endParaRPr lang="th-TH" sz="18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Reassess</a:t>
                      </a:r>
                      <a:r>
                        <a:rPr lang="th-TH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 ถี่ขึ้นทุก</a:t>
                      </a:r>
                      <a:r>
                        <a:rPr lang="th-TH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15 นาทีใน 1 ชม</a:t>
                      </a:r>
                      <a:r>
                        <a:rPr lang="th-TH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</a:t>
                      </a:r>
                    </a:p>
                    <a:p>
                      <a:r>
                        <a:rPr lang="en-US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Early</a:t>
                      </a:r>
                      <a:r>
                        <a:rPr lang="en-US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refer </a:t>
                      </a:r>
                      <a:r>
                        <a:rPr lang="en-US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GCS  drop</a:t>
                      </a:r>
                      <a:r>
                        <a:rPr lang="en-US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1 point  </a:t>
                      </a:r>
                      <a:endParaRPr lang="th-TH" sz="18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E2</a:t>
                      </a:r>
                      <a:r>
                        <a:rPr lang="en-US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</a:t>
                      </a:r>
                      <a:r>
                        <a:rPr lang="en-US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Sepsis</a:t>
                      </a:r>
                      <a:endParaRPr lang="th-TH" sz="18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Sever</a:t>
                      </a:r>
                      <a:r>
                        <a:rPr lang="en-US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pneumonia  sepsis</a:t>
                      </a:r>
                      <a:endParaRPr lang="th-TH" sz="18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H</a:t>
                      </a:r>
                      <a:endParaRPr lang="th-TH" sz="18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th-TH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เกณฑ์</a:t>
                      </a:r>
                      <a:r>
                        <a:rPr lang="th-TH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</a:t>
                      </a:r>
                      <a:r>
                        <a:rPr lang="en-US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Admit/refer   /</a:t>
                      </a:r>
                      <a:r>
                        <a:rPr lang="th-TH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</a:t>
                      </a:r>
                      <a:r>
                        <a:rPr lang="en-US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Consul Med</a:t>
                      </a:r>
                      <a:endParaRPr lang="th-TH" sz="18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E 3 AMI</a:t>
                      </a:r>
                      <a:endParaRPr lang="th-TH" sz="18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door</a:t>
                      </a:r>
                      <a:r>
                        <a:rPr lang="en-US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</a:t>
                      </a:r>
                      <a:r>
                        <a:rPr lang="en-US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to</a:t>
                      </a:r>
                      <a:r>
                        <a:rPr lang="en-US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needle &gt; 30 </a:t>
                      </a:r>
                      <a:r>
                        <a:rPr lang="th-TH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นาที</a:t>
                      </a:r>
                    </a:p>
                    <a:p>
                      <a:r>
                        <a:rPr lang="th-TH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รอ</a:t>
                      </a:r>
                      <a:r>
                        <a:rPr lang="en-US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Consul</a:t>
                      </a:r>
                      <a:r>
                        <a:rPr lang="th-TH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 แม่ข่าย</a:t>
                      </a:r>
                      <a:endParaRPr lang="th-TH" sz="18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D</a:t>
                      </a:r>
                      <a:endParaRPr lang="th-TH" sz="18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Training /</a:t>
                      </a:r>
                      <a:r>
                        <a:rPr lang="th-TH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 กลุ่ม</a:t>
                      </a:r>
                      <a:r>
                        <a:rPr lang="th-TH" sz="1800" b="1" dirty="0" err="1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ไลน์</a:t>
                      </a:r>
                      <a:r>
                        <a:rPr lang="th-TH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</a:t>
                      </a:r>
                      <a:r>
                        <a:rPr lang="en-US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Staff MED </a:t>
                      </a:r>
                      <a:r>
                        <a:rPr lang="th-TH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ระดับจังหวัด</a:t>
                      </a:r>
                      <a:r>
                        <a:rPr lang="th-TH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 </a:t>
                      </a:r>
                      <a:endParaRPr lang="th-TH" sz="18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E4</a:t>
                      </a:r>
                      <a:r>
                        <a:rPr lang="en-US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 </a:t>
                      </a:r>
                      <a:r>
                        <a:rPr lang="en-US" sz="1800" b="1" baseline="0" dirty="0" err="1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Marthernal</a:t>
                      </a:r>
                      <a:r>
                        <a:rPr lang="en-US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/ </a:t>
                      </a:r>
                      <a:r>
                        <a:rPr lang="en-US" sz="1800" b="1" baseline="0" dirty="0" err="1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Nen</a:t>
                      </a:r>
                      <a:endParaRPr lang="th-TH" sz="18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PPH </a:t>
                      </a:r>
                      <a:r>
                        <a:rPr lang="th-TH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จากมารดามี</a:t>
                      </a:r>
                      <a:r>
                        <a:rPr lang="th-TH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</a:t>
                      </a:r>
                      <a:r>
                        <a:rPr lang="en-US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High R</a:t>
                      </a:r>
                      <a:r>
                        <a:rPr lang="en-US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isk</a:t>
                      </a:r>
                      <a:r>
                        <a:rPr lang="en-US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</a:t>
                      </a:r>
                      <a:r>
                        <a:rPr lang="en-US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Retained placenta</a:t>
                      </a:r>
                      <a:r>
                        <a:rPr lang="th-TH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  / </a:t>
                      </a:r>
                      <a:r>
                        <a:rPr lang="en-US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BA  </a:t>
                      </a:r>
                      <a:endParaRPr lang="th-TH" sz="1800" b="1" dirty="0" smtClean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  <a:p>
                      <a:r>
                        <a:rPr lang="en-US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hypothermia</a:t>
                      </a:r>
                      <a:endParaRPr lang="th-TH" sz="18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E</a:t>
                      </a:r>
                    </a:p>
                    <a:p>
                      <a:r>
                        <a:rPr lang="en-US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I</a:t>
                      </a:r>
                    </a:p>
                    <a:p>
                      <a:r>
                        <a:rPr lang="en-US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F</a:t>
                      </a:r>
                      <a:endParaRPr lang="th-TH" sz="18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Active</a:t>
                      </a:r>
                      <a:r>
                        <a:rPr lang="en-US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Management /</a:t>
                      </a:r>
                      <a:r>
                        <a:rPr lang="th-TH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ถุงตวงเลือด</a:t>
                      </a:r>
                    </a:p>
                    <a:p>
                      <a:r>
                        <a:rPr lang="en-US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Training   CPR 2 </a:t>
                      </a:r>
                      <a:r>
                        <a:rPr lang="th-TH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ครั้ง</a:t>
                      </a:r>
                      <a:r>
                        <a:rPr lang="th-TH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/ ปี</a:t>
                      </a:r>
                      <a:endParaRPr lang="en-US" sz="1800" b="1" baseline="0" dirty="0" smtClean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  <a:p>
                      <a:r>
                        <a:rPr lang="th-TH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กำหนดแนวทาง/ ทำเสื้ออุ่นไอรัก</a:t>
                      </a:r>
                      <a:endParaRPr lang="th-TH" sz="18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1"/>
            <a:ext cx="9001156" cy="1464231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4000" b="1" dirty="0" smtClean="0">
                <a:latin typeface="Browallia New" pitchFamily="34" charset="-34"/>
                <a:cs typeface="Browallia New" pitchFamily="34" charset="-34"/>
              </a:rPr>
              <a:t>การทบทวนเวชระเบียนเช้งคุณภาพโดยใช้ </a:t>
            </a:r>
            <a:r>
              <a:rPr lang="en-US" sz="4000" b="1" dirty="0" err="1" smtClean="0">
                <a:latin typeface="Browallia New" pitchFamily="34" charset="-34"/>
                <a:cs typeface="Browallia New" pitchFamily="34" charset="-34"/>
              </a:rPr>
              <a:t>Triger</a:t>
            </a:r>
            <a:r>
              <a:rPr lang="en-US" sz="4000" b="1" dirty="0" smtClean="0">
                <a:latin typeface="Browallia New" pitchFamily="34" charset="-34"/>
                <a:cs typeface="Browallia New" pitchFamily="34" charset="-34"/>
              </a:rPr>
              <a:t> tool</a:t>
            </a:r>
          </a:p>
          <a:p>
            <a:pPr algn="ctr"/>
            <a:r>
              <a:rPr lang="th-TH" sz="4000" b="1" dirty="0" smtClean="0">
                <a:latin typeface="Browallia New" pitchFamily="34" charset="-34"/>
                <a:cs typeface="Browallia New" pitchFamily="34" charset="-34"/>
              </a:rPr>
              <a:t>และการเปลี่ยนแปลงเชิงระบบ</a:t>
            </a:r>
            <a:r>
              <a:rPr lang="en-US" sz="40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   </a:t>
            </a:r>
            <a:r>
              <a:rPr lang="th-TH" sz="40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ปี</a:t>
            </a:r>
            <a:r>
              <a:rPr lang="en-US" sz="40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 2559 </a:t>
            </a:r>
            <a:endParaRPr lang="th-TH" sz="4000" b="1" dirty="0" smtClean="0">
              <a:solidFill>
                <a:srgbClr val="002060"/>
              </a:solidFill>
              <a:latin typeface="Browallia New" pitchFamily="34" charset="-34"/>
              <a:ea typeface="Tahoma" pitchFamily="34" charset="0"/>
              <a:cs typeface="Browallia New" pitchFamily="34" charset="-34"/>
            </a:endParaRPr>
          </a:p>
        </p:txBody>
      </p:sp>
      <p:graphicFrame>
        <p:nvGraphicFramePr>
          <p:cNvPr id="3" name="แผนภูมิ 2"/>
          <p:cNvGraphicFramePr/>
          <p:nvPr/>
        </p:nvGraphicFramePr>
        <p:xfrm>
          <a:off x="500034" y="1571612"/>
          <a:ext cx="8001056" cy="44211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-23"/>
            <a:ext cx="9144000" cy="1328023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latin typeface="Browallia New" pitchFamily="34" charset="-34"/>
                <a:cs typeface="Browallia New" pitchFamily="34" charset="-34"/>
              </a:rPr>
              <a:t>ผลการทบทวนเวชระเบียนเชิงคุณภาพโดยใช้</a:t>
            </a:r>
          </a:p>
          <a:p>
            <a:pPr algn="ctr"/>
            <a:r>
              <a:rPr lang="en-US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Trigger tool </a:t>
            </a:r>
            <a:r>
              <a:rPr lang="th-TH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 และการเปลี่ยนแปลงเชิงระบบ</a:t>
            </a:r>
            <a:r>
              <a:rPr lang="en-US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 </a:t>
            </a:r>
            <a:endParaRPr lang="th-TH" sz="3600" b="1" dirty="0" smtClean="0">
              <a:solidFill>
                <a:srgbClr val="002060"/>
              </a:solidFill>
              <a:latin typeface="Browallia New" pitchFamily="34" charset="-34"/>
              <a:ea typeface="Tahoma" pitchFamily="34" charset="0"/>
              <a:cs typeface="Browall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32" y="-24"/>
            <a:ext cx="9144000" cy="715089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latin typeface="BrowalliaUPC" pitchFamily="34" charset="-34"/>
                <a:cs typeface="BrowalliaUPC" pitchFamily="34" charset="-34"/>
              </a:rPr>
              <a:t>ตัวอย่างการทบทวนอุบัติการณ์การระดับรุนแรง </a:t>
            </a:r>
            <a:r>
              <a:rPr lang="en-US" sz="3600" b="1" dirty="0" smtClean="0">
                <a:latin typeface="BrowalliaUPC" pitchFamily="34" charset="-34"/>
                <a:cs typeface="BrowalliaUPC" pitchFamily="34" charset="-34"/>
              </a:rPr>
              <a:t> D-E</a:t>
            </a:r>
            <a:endParaRPr lang="th-TH" sz="3600" b="1" dirty="0" smtClean="0">
              <a:solidFill>
                <a:srgbClr val="002060"/>
              </a:solidFill>
              <a:latin typeface="BrowalliaUPC" pitchFamily="34" charset="-34"/>
              <a:ea typeface="Tahoma" pitchFamily="34" charset="0"/>
              <a:cs typeface="BrowalliaUPC" pitchFamily="34" charset="-34"/>
            </a:endParaRPr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/>
        </p:nvGraphicFramePr>
        <p:xfrm>
          <a:off x="1" y="857233"/>
          <a:ext cx="9001156" cy="6027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2975"/>
                <a:gridCol w="2634295"/>
                <a:gridCol w="2652126"/>
                <a:gridCol w="2571760"/>
              </a:tblGrid>
              <a:tr h="430007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หน่วยงาน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อุบัติการณ์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RCA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ผลดารพัฒนา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  <a:tr h="659344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LR</a:t>
                      </a:r>
                      <a:endParaRPr lang="th-TH" sz="18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แผลฝีเย็บแยก</a:t>
                      </a:r>
                      <a:endParaRPr lang="en-US" sz="1800" b="1" dirty="0" smtClean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ทักษะการเย็บแผลในใหม่</a:t>
                      </a:r>
                      <a:endParaRPr lang="th-TH" sz="18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</a:t>
                      </a:r>
                      <a:r>
                        <a:rPr lang="th-TH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ระบบนิเทศงาน</a:t>
                      </a:r>
                    </a:p>
                    <a:p>
                      <a:r>
                        <a:rPr lang="en-US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Training </a:t>
                      </a:r>
                      <a:r>
                        <a:rPr lang="th-TH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กับพี่เลี้ยง</a:t>
                      </a:r>
                      <a:endParaRPr lang="th-TH" sz="18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  <a:tr h="1232686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IPD</a:t>
                      </a:r>
                    </a:p>
                    <a:p>
                      <a:endParaRPr lang="en-US" sz="1800" b="1" dirty="0" smtClean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  <a:p>
                      <a:endParaRPr lang="th-TH" sz="18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Hypoglycemia</a:t>
                      </a:r>
                      <a:r>
                        <a:rPr lang="en-US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</a:t>
                      </a:r>
                      <a:r>
                        <a:rPr lang="th-TH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ซ้ำขณะนอนรพ</a:t>
                      </a:r>
                      <a:endParaRPr lang="th-TH" sz="1800" b="1" dirty="0" smtClean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  <a:p>
                      <a:r>
                        <a:rPr lang="th-TH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</a:t>
                      </a:r>
                      <a:endParaRPr lang="th-TH" sz="18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การปรับยา</a:t>
                      </a:r>
                      <a:r>
                        <a:rPr lang="en-US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insulin </a:t>
                      </a:r>
                      <a:r>
                        <a:rPr lang="th-TH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ไม่เหมาะสม</a:t>
                      </a:r>
                    </a:p>
                    <a:p>
                      <a:r>
                        <a:rPr lang="th-TH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ขาดการประเมินการรับประทาน</a:t>
                      </a:r>
                    </a:p>
                    <a:p>
                      <a:r>
                        <a:rPr lang="th-TH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อาหารก่อนให้ยา</a:t>
                      </a:r>
                      <a:r>
                        <a:rPr lang="th-TH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 </a:t>
                      </a:r>
                      <a:r>
                        <a:rPr lang="en-US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Insulin</a:t>
                      </a:r>
                      <a:endParaRPr lang="th-TH" sz="18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จัดทำแนวทางให้ยา </a:t>
                      </a:r>
                      <a:r>
                        <a:rPr lang="en-US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Insulin</a:t>
                      </a:r>
                      <a:endParaRPr lang="th-TH" sz="1800" b="1" dirty="0" smtClean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  <a:p>
                      <a:r>
                        <a:rPr lang="th-TH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มีระบบการซักถามการรับประทานอาหารครั้งสุดท้ายก่อนฉีดยา</a:t>
                      </a:r>
                      <a:endParaRPr lang="th-TH" sz="18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  <a:tr h="2379371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ER</a:t>
                      </a:r>
                      <a:endParaRPr lang="th-TH" sz="18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1.ให้ยา</a:t>
                      </a:r>
                      <a:r>
                        <a:rPr lang="en-US" sz="18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Adenosine</a:t>
                      </a:r>
                      <a:r>
                        <a:rPr lang="th-TH" sz="18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ไม่ถูกต้องตามขั้นตอน</a:t>
                      </a:r>
                      <a:r>
                        <a:rPr lang="th-TH" sz="18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/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2.ทำ </a:t>
                      </a:r>
                      <a:r>
                        <a:rPr lang="en-US" sz="18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I*D </a:t>
                      </a:r>
                      <a:r>
                        <a:rPr lang="th-TH" sz="18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แล้วมี</a:t>
                      </a:r>
                      <a:r>
                        <a:rPr lang="en-US" sz="18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Bleeding/ </a:t>
                      </a:r>
                      <a:endParaRPr lang="th-TH" sz="1800" b="1" baseline="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3. เกิด </a:t>
                      </a:r>
                      <a:r>
                        <a:rPr lang="en-US" sz="18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Prolong INR </a:t>
                      </a:r>
                      <a:r>
                        <a:rPr lang="th-TH" sz="18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ในผู้ป่วย </a:t>
                      </a:r>
                      <a:r>
                        <a:rPr lang="en-US" sz="18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on </a:t>
                      </a:r>
                      <a:r>
                        <a:rPr lang="th-TH" sz="18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ยา </a:t>
                      </a:r>
                      <a:r>
                        <a:rPr lang="en-US" sz="1800" b="1" baseline="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wafarin</a:t>
                      </a:r>
                      <a:r>
                        <a:rPr lang="th-TH" sz="18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/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4. </a:t>
                      </a:r>
                      <a:r>
                        <a:rPr lang="en-US" sz="18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off </a:t>
                      </a:r>
                      <a:r>
                        <a:rPr lang="th-TH" sz="18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ยา </a:t>
                      </a:r>
                      <a:r>
                        <a:rPr lang="en-US" sz="18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Dopamine </a:t>
                      </a:r>
                      <a:r>
                        <a:rPr lang="th-TH" sz="18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ขณะส่งป่วยไป </a:t>
                      </a:r>
                      <a:r>
                        <a:rPr lang="en-US" sz="18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IPD</a:t>
                      </a:r>
                      <a:endParaRPr lang="th-TH" sz="18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1.</a:t>
                      </a:r>
                      <a:r>
                        <a:rPr lang="th-TH" sz="1800" b="1" dirty="0" err="1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จนท</a:t>
                      </a:r>
                      <a:r>
                        <a:rPr lang="th-TH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น้องใหม่ ขาดทักษะ</a:t>
                      </a:r>
                    </a:p>
                    <a:p>
                      <a:r>
                        <a:rPr lang="th-TH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2.</a:t>
                      </a:r>
                      <a:r>
                        <a:rPr lang="th-TH" sz="1800" b="1" baseline="0" dirty="0" err="1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จนท</a:t>
                      </a:r>
                      <a:r>
                        <a:rPr lang="th-TH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ขาดทักษะ  และผู้ป่วย มีภาวะเสี่ยงต่อการเกิด</a:t>
                      </a:r>
                      <a:r>
                        <a:rPr lang="en-US" sz="18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Bleeding</a:t>
                      </a:r>
                      <a:endParaRPr lang="th-TH" sz="1800" b="1" baseline="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  <a:p>
                      <a:r>
                        <a:rPr lang="th-TH" sz="18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3.  มานอกเวลา </a:t>
                      </a:r>
                      <a:r>
                        <a:rPr lang="th-TH" sz="1800" b="1" baseline="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จนท</a:t>
                      </a:r>
                      <a:r>
                        <a:rPr lang="th-TH" sz="18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ขาดความรู้ ยา</a:t>
                      </a:r>
                      <a:r>
                        <a:rPr lang="en-US" sz="18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Drug interaction </a:t>
                      </a:r>
                      <a:endParaRPr lang="th-TH" sz="1800" b="1" baseline="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  <a:p>
                      <a:r>
                        <a:rPr lang="th-TH" sz="18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ยังวางระบบการจ่ายยาที่เป็น </a:t>
                      </a:r>
                      <a:r>
                        <a:rPr lang="en-US" sz="18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Drug interaction </a:t>
                      </a:r>
                      <a:r>
                        <a:rPr lang="th-TH" sz="18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ไม่รัดกุม</a:t>
                      </a:r>
                    </a:p>
                    <a:p>
                      <a:r>
                        <a:rPr lang="th-TH" sz="18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4. </a:t>
                      </a:r>
                      <a:r>
                        <a:rPr lang="th-TH" sz="1800" b="1" baseline="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จนท</a:t>
                      </a:r>
                      <a:r>
                        <a:rPr lang="th-TH" sz="18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ขาดในการดูแลการ </a:t>
                      </a:r>
                      <a:r>
                        <a:rPr lang="en-US" sz="18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HAD</a:t>
                      </a:r>
                      <a:endParaRPr lang="th-TH" sz="18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1.</a:t>
                      </a:r>
                      <a:r>
                        <a:rPr lang="th-TH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มีระบบนิเทศน้องใหม่</a:t>
                      </a:r>
                    </a:p>
                    <a:p>
                      <a:pPr marL="457200" indent="-457200">
                        <a:buAutoNum type="arabicPeriod"/>
                      </a:pPr>
                      <a:r>
                        <a:rPr lang="th-TH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จัดอบรมให้ความรู้ยา</a:t>
                      </a:r>
                    </a:p>
                    <a:p>
                      <a:pPr marL="457200" indent="-457200">
                        <a:buAutoNum type="arabicPeriod"/>
                      </a:pPr>
                      <a:r>
                        <a:rPr lang="th-TH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ทำบัญชียาที่</a:t>
                      </a:r>
                    </a:p>
                    <a:p>
                      <a:pPr marL="457200" indent="-457200">
                        <a:buAutoNum type="arabicPeriod"/>
                      </a:pPr>
                      <a:r>
                        <a:rPr lang="th-TH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มีระบบ </a:t>
                      </a:r>
                      <a:r>
                        <a:rPr lang="en-US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pop</a:t>
                      </a:r>
                      <a:r>
                        <a:rPr lang="en-US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up </a:t>
                      </a:r>
                    </a:p>
                    <a:p>
                      <a:pPr marL="457200" indent="-457200">
                        <a:buAutoNum type="arabicPeriod"/>
                      </a:pPr>
                      <a:r>
                        <a:rPr lang="en-US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DC </a:t>
                      </a:r>
                      <a:r>
                        <a:rPr lang="th-TH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ขอเบอร์ผู้ป่วยและส่งข้อมูลให้เภสัชติตามในวันถัดไป</a:t>
                      </a:r>
                      <a:endParaRPr lang="th-TH" sz="18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  <a:tr h="1299359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OPD</a:t>
                      </a:r>
                      <a:endParaRPr lang="th-TH" sz="18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ส่ง</a:t>
                      </a:r>
                      <a:r>
                        <a:rPr lang="th-TH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คัดกรอง </a:t>
                      </a:r>
                      <a:r>
                        <a:rPr lang="en-US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AMI</a:t>
                      </a:r>
                      <a:r>
                        <a:rPr lang="th-TH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</a:t>
                      </a:r>
                      <a:r>
                        <a:rPr lang="en-US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HT </a:t>
                      </a:r>
                      <a:r>
                        <a:rPr lang="th-TH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ผิดแผนก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</a:t>
                      </a:r>
                      <a:r>
                        <a:rPr lang="en-US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hyperglycemia / hypoglycemia / peritonitis</a:t>
                      </a:r>
                      <a:endParaRPr lang="th-TH" sz="18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ขาดความรู้ ทักษะในการประเมินและคัดกรอง</a:t>
                      </a:r>
                      <a:endParaRPr lang="en-US" sz="1800" b="1" dirty="0" smtClean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  <a:p>
                      <a:r>
                        <a:rPr lang="th-TH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การสร้าง</a:t>
                      </a:r>
                      <a:r>
                        <a:rPr lang="th-TH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</a:t>
                      </a:r>
                      <a:r>
                        <a:rPr lang="en-US" sz="18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D/C plan</a:t>
                      </a:r>
                      <a:endParaRPr lang="th-TH" sz="18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indent="-457200">
                        <a:buNone/>
                      </a:pPr>
                      <a:r>
                        <a:rPr lang="th-TH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อบรม ทบทวนแนวทางการ</a:t>
                      </a:r>
                    </a:p>
                    <a:p>
                      <a:pPr marL="457200" indent="-457200">
                        <a:buNone/>
                      </a:pPr>
                      <a:r>
                        <a:rPr lang="th-TH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คัดกรอง กลุ่มอาการไม่ชัดแจ้ง</a:t>
                      </a:r>
                      <a:endParaRPr lang="en-US" sz="1800" b="1" dirty="0" smtClean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  <a:p>
                      <a:pPr marL="457200" indent="-457200">
                        <a:buNone/>
                      </a:pPr>
                      <a:r>
                        <a:rPr lang="th-TH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สร้างทีม</a:t>
                      </a:r>
                      <a:r>
                        <a:rPr lang="th-TH" sz="1800" b="1" dirty="0" err="1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ดูแลสห</a:t>
                      </a:r>
                      <a:r>
                        <a:rPr lang="th-TH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วิชาชีพ ทำ</a:t>
                      </a:r>
                      <a:r>
                        <a:rPr lang="en-US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D/C</a:t>
                      </a:r>
                      <a:endParaRPr lang="th-TH" sz="1800" b="1" dirty="0" smtClean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  <a:p>
                      <a:pPr marL="457200" indent="-457200">
                        <a:buNone/>
                      </a:pPr>
                      <a:r>
                        <a:rPr lang="en-US" sz="18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plan</a:t>
                      </a:r>
                      <a:endParaRPr lang="th-TH" sz="18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32" y="-24"/>
            <a:ext cx="9144000" cy="715089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latin typeface="BrowalliaUPC" pitchFamily="34" charset="-34"/>
                <a:cs typeface="BrowalliaUPC" pitchFamily="34" charset="-34"/>
              </a:rPr>
              <a:t>ผลการทบทวนอุบัติการณ์การระดับรุนแรง </a:t>
            </a:r>
            <a:r>
              <a:rPr lang="en-US" sz="3600" b="1" dirty="0" smtClean="0">
                <a:latin typeface="BrowalliaUPC" pitchFamily="34" charset="-34"/>
                <a:cs typeface="BrowalliaUPC" pitchFamily="34" charset="-34"/>
              </a:rPr>
              <a:t> F- I</a:t>
            </a:r>
            <a:endParaRPr lang="th-TH" sz="3600" b="1" dirty="0" smtClean="0">
              <a:solidFill>
                <a:srgbClr val="002060"/>
              </a:solidFill>
              <a:latin typeface="BrowalliaUPC" pitchFamily="34" charset="-34"/>
              <a:ea typeface="Tahoma" pitchFamily="34" charset="0"/>
              <a:cs typeface="BrowalliaUPC" pitchFamily="34" charset="-34"/>
            </a:endParaRPr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/>
        </p:nvGraphicFramePr>
        <p:xfrm>
          <a:off x="214314" y="793442"/>
          <a:ext cx="8572528" cy="490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10451"/>
                <a:gridCol w="1923045"/>
                <a:gridCol w="2772734"/>
                <a:gridCol w="256629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BrowalliaUPC" pitchFamily="34" charset="-34"/>
                          <a:cs typeface="BrowalliaUPC" pitchFamily="34" charset="-34"/>
                        </a:rPr>
                        <a:t>หน่วยงาน</a:t>
                      </a:r>
                      <a:endParaRPr lang="th-TH" sz="2400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BrowalliaUPC" pitchFamily="34" charset="-34"/>
                          <a:cs typeface="BrowalliaUPC" pitchFamily="34" charset="-34"/>
                        </a:rPr>
                        <a:t>อุบัติการณ์</a:t>
                      </a:r>
                      <a:endParaRPr lang="th-TH" sz="2400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BrowalliaUPC" pitchFamily="34" charset="-34"/>
                          <a:cs typeface="BrowalliaUPC" pitchFamily="34" charset="-34"/>
                        </a:rPr>
                        <a:t>RCA</a:t>
                      </a:r>
                      <a:endParaRPr lang="th-TH" sz="2400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BrowalliaUPC" pitchFamily="34" charset="-34"/>
                          <a:cs typeface="BrowalliaUPC" pitchFamily="34" charset="-34"/>
                        </a:rPr>
                        <a:t>การจัดแก้ไข</a:t>
                      </a:r>
                      <a:endParaRPr lang="th-TH" sz="2400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LR</a:t>
                      </a:r>
                      <a:endParaRPr lang="th-TH" sz="20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Birth  Asphyxia</a:t>
                      </a:r>
                    </a:p>
                    <a:p>
                      <a:endParaRPr lang="en-US" sz="2000" b="1" dirty="0" smtClean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  <a:p>
                      <a:r>
                        <a:rPr lang="th-TH" sz="20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ระดับ</a:t>
                      </a:r>
                      <a:r>
                        <a:rPr lang="th-TH" sz="20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 </a:t>
                      </a:r>
                      <a:r>
                        <a:rPr lang="en-US" sz="20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I  - 1</a:t>
                      </a:r>
                      <a:endParaRPr lang="en-US" sz="2000" b="1" dirty="0" smtClean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-เข้าถึงบริการล่าข้า </a:t>
                      </a:r>
                    </a:p>
                    <a:p>
                      <a:r>
                        <a:rPr lang="th-TH" sz="20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-ติดต่อศูนย์ </a:t>
                      </a:r>
                      <a:r>
                        <a:rPr lang="en-US" sz="20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EMS</a:t>
                      </a:r>
                      <a:r>
                        <a:rPr lang="en-US" sz="20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</a:t>
                      </a:r>
                      <a:r>
                        <a:rPr lang="th-TH" sz="2000" b="1" baseline="0" dirty="0" err="1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รพ.ยส.</a:t>
                      </a:r>
                      <a:r>
                        <a:rPr lang="th-TH" sz="20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ไม่ได้</a:t>
                      </a:r>
                      <a:r>
                        <a:rPr lang="en-US" sz="20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</a:t>
                      </a:r>
                      <a:r>
                        <a:rPr lang="th-TH" sz="20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เนื่องจากเป็นรอยระหว่างจังหวัด</a:t>
                      </a:r>
                    </a:p>
                    <a:p>
                      <a:r>
                        <a:rPr lang="th-TH" sz="20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- การประเมินขณะอยู่บนรถส่งต่อ</a:t>
                      </a:r>
                    </a:p>
                    <a:p>
                      <a:r>
                        <a:rPr lang="th-TH" sz="20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-ทักษะการ</a:t>
                      </a:r>
                      <a:r>
                        <a:rPr lang="th-TH" sz="20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</a:t>
                      </a:r>
                      <a:r>
                        <a:rPr lang="en-US" sz="20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CPR</a:t>
                      </a:r>
                    </a:p>
                    <a:p>
                      <a:r>
                        <a:rPr lang="th-TH" sz="20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เกิดนอกเวลา อัตรากำลังไม่เพียงพอ</a:t>
                      </a:r>
                      <a:endParaRPr lang="th-TH" sz="20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-ระบบเครือข่ายค้นหาหญิงตั้งครรภ์ที่ฝากมาจากที่อื่น</a:t>
                      </a:r>
                    </a:p>
                    <a:p>
                      <a:r>
                        <a:rPr lang="th-TH" sz="20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-</a:t>
                      </a:r>
                      <a:r>
                        <a:rPr lang="th-TH" sz="20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เขตรอยต่อให้</a:t>
                      </a:r>
                      <a:r>
                        <a:rPr lang="en-US" sz="20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Tel </a:t>
                      </a:r>
                      <a:r>
                        <a:rPr lang="th-TH" sz="20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มา รพได้โดยตรง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th-TH" sz="20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เพิ่มซ้อม</a:t>
                      </a:r>
                      <a:r>
                        <a:rPr lang="th-TH" sz="20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</a:t>
                      </a:r>
                      <a:r>
                        <a:rPr lang="en-US" sz="20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CPR </a:t>
                      </a:r>
                      <a:r>
                        <a:rPr lang="th-TH" sz="20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ทุก 6 เดือน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th-TH" sz="20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มีระบบเรียกอัตรากำลังเสริม</a:t>
                      </a:r>
                      <a:endParaRPr lang="th-TH" sz="20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IPD</a:t>
                      </a:r>
                      <a:endParaRPr lang="th-TH" sz="20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Sepsis</a:t>
                      </a:r>
                      <a:r>
                        <a:rPr lang="en-US" sz="20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shock + severe   pneumonia</a:t>
                      </a:r>
                    </a:p>
                    <a:p>
                      <a:r>
                        <a:rPr lang="en-US" sz="20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H  -8  / Un plan Tube</a:t>
                      </a:r>
                    </a:p>
                    <a:p>
                      <a:r>
                        <a:rPr lang="en-US" sz="20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 I –2 =  Pneumonia =1</a:t>
                      </a:r>
                    </a:p>
                    <a:p>
                      <a:r>
                        <a:rPr lang="en-US" sz="20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            HI  =1</a:t>
                      </a:r>
                    </a:p>
                    <a:p>
                      <a:r>
                        <a:rPr lang="en-US" sz="20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 </a:t>
                      </a:r>
                    </a:p>
                    <a:p>
                      <a:endParaRPr lang="th-TH" sz="20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แพทย์มาใหม่และหมุนเวียน</a:t>
                      </a:r>
                      <a:r>
                        <a:rPr lang="th-TH" sz="20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ไม่ทราบเกณฑ์ </a:t>
                      </a:r>
                      <a:r>
                        <a:rPr lang="en-US" sz="20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Admit / </a:t>
                      </a:r>
                      <a:r>
                        <a:rPr lang="th-TH" sz="20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ส่งต่อ</a:t>
                      </a:r>
                    </a:p>
                    <a:p>
                      <a:r>
                        <a:rPr lang="th-TH" sz="20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ยังไม่มีแนวทาง </a:t>
                      </a:r>
                      <a:r>
                        <a:rPr lang="en-US" sz="20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Consul</a:t>
                      </a:r>
                    </a:p>
                    <a:p>
                      <a:r>
                        <a:rPr lang="en-US" sz="20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</a:t>
                      </a:r>
                      <a:r>
                        <a:rPr lang="th-TH" sz="20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อา</a:t>
                      </a:r>
                      <a:r>
                        <a:rPr lang="th-TH" sz="2000" b="1" baseline="0" dirty="0" err="1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ยุร</a:t>
                      </a:r>
                      <a:r>
                        <a:rPr lang="th-TH" sz="20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แพทย์ที่ชัดเจน</a:t>
                      </a:r>
                      <a:endParaRPr lang="th-TH" sz="20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-แจ้งเกณฑ์ </a:t>
                      </a:r>
                      <a:r>
                        <a:rPr lang="en-US" sz="20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Admit/</a:t>
                      </a:r>
                      <a:r>
                        <a:rPr lang="th-TH" sz="20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สงต่อ /</a:t>
                      </a:r>
                      <a:r>
                        <a:rPr lang="en-US" sz="2000" b="1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Consul</a:t>
                      </a:r>
                      <a:r>
                        <a:rPr lang="en-US" sz="20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</a:t>
                      </a:r>
                      <a:r>
                        <a:rPr lang="th-TH" sz="20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ให้แพทย์ทราบ</a:t>
                      </a:r>
                    </a:p>
                    <a:p>
                      <a:r>
                        <a:rPr lang="th-TH" sz="20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- มีระบบปฐมนิเทศ </a:t>
                      </a:r>
                      <a:r>
                        <a:rPr lang="th-TH" sz="2000" b="1" baseline="0" dirty="0" err="1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จนท.</a:t>
                      </a:r>
                      <a:r>
                        <a:rPr lang="th-TH" sz="20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ใหม่/</a:t>
                      </a:r>
                    </a:p>
                    <a:p>
                      <a:r>
                        <a:rPr lang="th-TH" sz="2000" b="1" baseline="0" dirty="0" smtClean="0">
                          <a:solidFill>
                            <a:srgbClr val="0070C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หมุนเวียน</a:t>
                      </a:r>
                      <a:endParaRPr lang="th-TH" sz="2000" b="1" dirty="0">
                        <a:solidFill>
                          <a:srgbClr val="0070C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283546971"/>
              </p:ext>
            </p:extLst>
          </p:nvPr>
        </p:nvGraphicFramePr>
        <p:xfrm>
          <a:off x="0" y="754692"/>
          <a:ext cx="9144000" cy="65627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00298"/>
                <a:gridCol w="4496849"/>
                <a:gridCol w="2146853"/>
              </a:tblGrid>
              <a:tr h="378326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solidFill>
                            <a:schemeClr val="bg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เป้าหมายการดำเนินงาน</a:t>
                      </a:r>
                      <a:endParaRPr lang="th-TH" sz="2400" dirty="0">
                        <a:solidFill>
                          <a:schemeClr val="bg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solidFill>
                            <a:schemeClr val="bg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ทำได้ดี</a:t>
                      </a:r>
                      <a:endParaRPr lang="th-TH" sz="2400" dirty="0">
                        <a:solidFill>
                          <a:schemeClr val="bg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solidFill>
                            <a:schemeClr val="bg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โอกาสพัฒนา</a:t>
                      </a:r>
                      <a:endParaRPr lang="th-TH" sz="2400" dirty="0">
                        <a:solidFill>
                          <a:schemeClr val="bg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  <a:tr h="1685940"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1. กระบวนการดูแลผู้ป่วยในกลุ่มโรคสำคัญ</a:t>
                      </a:r>
                      <a:endParaRPr lang="th-TH" sz="2000" b="1" dirty="0">
                        <a:solidFill>
                          <a:schemeClr val="bg2">
                            <a:lumMod val="50000"/>
                          </a:schemeClr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*</a:t>
                      </a:r>
                      <a:r>
                        <a:rPr lang="en-US" sz="20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</a:t>
                      </a:r>
                      <a:r>
                        <a:rPr lang="th-TH" sz="20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ให้</a:t>
                      </a:r>
                      <a:r>
                        <a:rPr lang="th-TH" sz="20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</a:t>
                      </a:r>
                      <a:r>
                        <a:rPr lang="en-US" sz="20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SK </a:t>
                      </a:r>
                      <a:r>
                        <a:rPr lang="th-TH" sz="20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ได้ ในผู้ป่วย </a:t>
                      </a:r>
                      <a:r>
                        <a:rPr lang="en-US" sz="20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STEMI</a:t>
                      </a:r>
                      <a:endParaRPr lang="th-TH" sz="2000" b="1" baseline="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  <a:p>
                      <a:r>
                        <a:rPr lang="th-TH" sz="20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* </a:t>
                      </a:r>
                      <a:r>
                        <a:rPr lang="en-US" sz="2000" b="1" kern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ea typeface="+mn-ea"/>
                          <a:cs typeface="BrowalliaUPC" pitchFamily="34" charset="-34"/>
                        </a:rPr>
                        <a:t>septic shock </a:t>
                      </a:r>
                      <a:r>
                        <a:rPr lang="th-TH" sz="2000" b="1" kern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ea typeface="+mn-ea"/>
                          <a:cs typeface="BrowalliaUPC" pitchFamily="34" charset="-34"/>
                        </a:rPr>
                        <a:t> </a:t>
                      </a:r>
                      <a:r>
                        <a:rPr lang="th-TH" sz="20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ประเมิน </a:t>
                      </a:r>
                      <a:r>
                        <a:rPr lang="en-US" sz="20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Volume</a:t>
                      </a:r>
                      <a:r>
                        <a:rPr lang="th-TH" sz="20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</a:t>
                      </a:r>
                      <a:r>
                        <a:rPr lang="en-US" sz="20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status  </a:t>
                      </a:r>
                      <a:r>
                        <a:rPr lang="th-TH" sz="20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 โดย</a:t>
                      </a:r>
                      <a:r>
                        <a:rPr lang="en-US" sz="20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U/S </a:t>
                      </a:r>
                      <a:r>
                        <a:rPr lang="th-TH" sz="20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</a:t>
                      </a:r>
                      <a:r>
                        <a:rPr lang="en-US" sz="20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IVC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th-TH" sz="20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วินิจฉัย</a:t>
                      </a:r>
                      <a:r>
                        <a:rPr lang="en-US" sz="20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CHF /</a:t>
                      </a:r>
                      <a:r>
                        <a:rPr lang="th-TH" sz="20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คัดกรองหาสาเหตุ / ส่งต่อผ่าตัดได้รวดเร็ว</a:t>
                      </a:r>
                      <a:r>
                        <a:rPr lang="en-US" sz="20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</a:t>
                      </a:r>
                      <a:r>
                        <a:rPr lang="th-TH" sz="2000" b="1" kern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ea typeface="+mn-ea"/>
                          <a:cs typeface="BrowalliaUPC" pitchFamily="34" charset="-34"/>
                        </a:rPr>
                        <a:t>คัดกรอง </a:t>
                      </a:r>
                      <a:r>
                        <a:rPr lang="en-US" sz="2000" b="1" kern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ea typeface="+mn-ea"/>
                          <a:cs typeface="BrowalliaUPC" pitchFamily="34" charset="-34"/>
                        </a:rPr>
                        <a:t>CHF   eco /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2000" b="1" kern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ea typeface="+mn-ea"/>
                          <a:cs typeface="BrowalliaUPC" pitchFamily="34" charset="-34"/>
                        </a:rPr>
                        <a:t> </a:t>
                      </a:r>
                      <a:r>
                        <a:rPr lang="en-US" sz="20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Continuity of Care </a:t>
                      </a:r>
                      <a:r>
                        <a:rPr lang="en-US" sz="2000" b="1" kern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ea typeface="+mn-ea"/>
                          <a:cs typeface="BrowalliaUPC" pitchFamily="34" charset="-34"/>
                        </a:rPr>
                        <a:t>CKD  </a:t>
                      </a:r>
                      <a:endParaRPr lang="en-US" sz="2000" b="1" baseline="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sepsis</a:t>
                      </a:r>
                      <a:r>
                        <a:rPr lang="th-TH" sz="20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ในเด็ก</a:t>
                      </a:r>
                    </a:p>
                    <a:p>
                      <a:endParaRPr lang="th-TH" sz="2000" b="1" dirty="0">
                        <a:solidFill>
                          <a:schemeClr val="bg2">
                            <a:lumMod val="50000"/>
                          </a:schemeClr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  <a:tr h="1000132"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2.พัฒนาคุณภาพบริการให้ได้มาตรฐาน </a:t>
                      </a:r>
                    </a:p>
                    <a:p>
                      <a:r>
                        <a:rPr lang="th-TH" sz="20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 </a:t>
                      </a:r>
                      <a:r>
                        <a:rPr lang="en-US" sz="20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Patient Safety Goal SIMPL</a:t>
                      </a:r>
                      <a:endParaRPr lang="th-TH" sz="2000" b="1" dirty="0">
                        <a:solidFill>
                          <a:schemeClr val="bg2">
                            <a:lumMod val="50000"/>
                          </a:schemeClr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0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มีการพัฒนาตาม</a:t>
                      </a:r>
                      <a:r>
                        <a:rPr lang="en-US" sz="20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gap</a:t>
                      </a:r>
                      <a:r>
                        <a:rPr lang="th-TH" sz="20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ได้</a:t>
                      </a:r>
                      <a:r>
                        <a:rPr lang="en-US" sz="20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</a:t>
                      </a:r>
                      <a:r>
                        <a:rPr lang="th-TH" sz="20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ทั้ง 18  ตัว</a:t>
                      </a:r>
                      <a:endParaRPr lang="en-US" sz="2000" b="1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I </a:t>
                      </a:r>
                      <a:r>
                        <a:rPr lang="th-TH" sz="20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</a:t>
                      </a:r>
                      <a:r>
                        <a:rPr lang="en-US" sz="20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:   care IV</a:t>
                      </a:r>
                      <a:endParaRPr lang="th-TH" sz="2000" b="1" baseline="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  <a:p>
                      <a:r>
                        <a:rPr lang="en-US" sz="20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M :</a:t>
                      </a:r>
                      <a:r>
                        <a:rPr lang="th-TH" sz="20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ทักษะการให้ยา </a:t>
                      </a:r>
                      <a:r>
                        <a:rPr lang="en-US" sz="20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HAD</a:t>
                      </a:r>
                    </a:p>
                    <a:p>
                      <a:r>
                        <a:rPr lang="en-US" sz="20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E:</a:t>
                      </a:r>
                      <a:r>
                        <a:rPr lang="th-TH" sz="20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 </a:t>
                      </a:r>
                      <a:r>
                        <a:rPr lang="en-US" sz="20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HI  PPH</a:t>
                      </a:r>
                      <a:endParaRPr lang="th-TH" sz="2000" b="1" dirty="0">
                        <a:solidFill>
                          <a:schemeClr val="bg2">
                            <a:lumMod val="50000"/>
                          </a:schemeClr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  <a:tr h="354075"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3.ค้นหาและทบทวนอุบัติการณ์ความเสี่ยงทาง</a:t>
                      </a:r>
                      <a:endParaRPr lang="th-TH" sz="2000" b="1" dirty="0">
                        <a:solidFill>
                          <a:schemeClr val="bg2">
                            <a:lumMod val="50000"/>
                          </a:schemeClr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ทบทวน</a:t>
                      </a:r>
                      <a:r>
                        <a:rPr lang="th-TH" sz="20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เ</a:t>
                      </a:r>
                      <a:r>
                        <a:rPr lang="th-TH" sz="20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วชระเบียน</a:t>
                      </a:r>
                      <a:endParaRPr lang="th-TH" sz="2000" b="1" dirty="0">
                        <a:solidFill>
                          <a:schemeClr val="bg2">
                            <a:lumMod val="50000"/>
                          </a:schemeClr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หน้างาน/ลงในโปรแกรม</a:t>
                      </a:r>
                      <a:endParaRPr lang="th-TH" sz="2000" b="1" dirty="0">
                        <a:solidFill>
                          <a:schemeClr val="bg2">
                            <a:lumMod val="50000"/>
                          </a:schemeClr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  <a:tr h="785754"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4. ประสานความร่วมมือกับทีมแก้ไขความเสี่ยงทางคลินิกอย่างต่อเนื่อง</a:t>
                      </a:r>
                      <a:endParaRPr lang="th-TH" sz="2000" b="1" dirty="0">
                        <a:solidFill>
                          <a:schemeClr val="bg2">
                            <a:lumMod val="50000"/>
                          </a:schemeClr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ทุกวันอังคาร /ทางกลุ่ม</a:t>
                      </a:r>
                      <a:r>
                        <a:rPr lang="th-TH" sz="2000" b="1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ไลน์</a:t>
                      </a:r>
                      <a:endParaRPr lang="th-TH" sz="2000" b="1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  <a:p>
                      <a:r>
                        <a:rPr lang="en-US" sz="20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KM</a:t>
                      </a:r>
                      <a:endParaRPr lang="th-TH" sz="2000" b="1" dirty="0">
                        <a:solidFill>
                          <a:schemeClr val="bg2">
                            <a:lumMod val="50000"/>
                          </a:schemeClr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0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Bed side review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0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 Quality round</a:t>
                      </a:r>
                    </a:p>
                    <a:p>
                      <a:endParaRPr lang="th-TH" sz="2000" b="1" dirty="0">
                        <a:solidFill>
                          <a:schemeClr val="bg2">
                            <a:lumMod val="50000"/>
                          </a:schemeClr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  <a:tr h="785754"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6.พัฒนาทักษะความรู้ผู้ปฏิบัติงานและทีมภาคีเครือข่าย</a:t>
                      </a:r>
                      <a:endParaRPr lang="th-TH" sz="2000" b="1" dirty="0">
                        <a:solidFill>
                          <a:schemeClr val="bg2">
                            <a:lumMod val="50000"/>
                          </a:schemeClr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Sepsis  AMI Stroke </a:t>
                      </a:r>
                    </a:p>
                    <a:p>
                      <a:r>
                        <a:rPr lang="en-US" sz="20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CKD  CA </a:t>
                      </a:r>
                      <a:endParaRPr lang="th-TH" sz="2000" b="1" dirty="0">
                        <a:solidFill>
                          <a:schemeClr val="bg2">
                            <a:lumMod val="50000"/>
                          </a:schemeClr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โรค </a:t>
                      </a:r>
                      <a:r>
                        <a:rPr lang="en-US" sz="20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COPD</a:t>
                      </a:r>
                      <a:r>
                        <a:rPr lang="en-US" sz="20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</a:t>
                      </a:r>
                      <a:r>
                        <a:rPr lang="th-TH" sz="20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มีภาวะแทรกซ้อน </a:t>
                      </a:r>
                      <a:r>
                        <a:rPr lang="en-US" sz="20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sepsis  severe pneumonia</a:t>
                      </a:r>
                      <a:endParaRPr lang="th-TH" sz="2000" b="1" dirty="0">
                        <a:solidFill>
                          <a:schemeClr val="bg2">
                            <a:lumMod val="50000"/>
                          </a:schemeClr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  <a:tr h="552938"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7. ควบคุมกำกับและติดตามการปฏิบัติงาน</a:t>
                      </a:r>
                      <a:endParaRPr lang="th-TH" sz="2000" b="1" dirty="0">
                        <a:solidFill>
                          <a:schemeClr val="bg2">
                            <a:lumMod val="50000"/>
                          </a:schemeClr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ระดับทีมนำ</a:t>
                      </a:r>
                      <a:endParaRPr lang="th-TH" sz="2000" b="1" dirty="0">
                        <a:solidFill>
                          <a:schemeClr val="bg2">
                            <a:lumMod val="50000"/>
                          </a:schemeClr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ระดับหน่วยงาน</a:t>
                      </a:r>
                    </a:p>
                    <a:p>
                      <a:endParaRPr lang="th-TH" sz="2000" b="1" dirty="0">
                        <a:solidFill>
                          <a:schemeClr val="bg2">
                            <a:lumMod val="50000"/>
                          </a:schemeClr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0" y="0"/>
            <a:ext cx="9144000" cy="715089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ผลการวิเคราะห์การดำเนินงานของทีม </a:t>
            </a:r>
            <a:r>
              <a:rPr lang="en-US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PCT </a:t>
            </a:r>
            <a:endParaRPr lang="th-TH" sz="3600" b="1" dirty="0" smtClean="0">
              <a:solidFill>
                <a:srgbClr val="002060"/>
              </a:solidFill>
              <a:latin typeface="Browallia New" pitchFamily="34" charset="-34"/>
              <a:ea typeface="Tahoma" pitchFamily="34" charset="0"/>
              <a:cs typeface="Browall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มุมมน 3"/>
          <p:cNvSpPr/>
          <p:nvPr/>
        </p:nvSpPr>
        <p:spPr>
          <a:xfrm>
            <a:off x="142844" y="285728"/>
            <a:ext cx="8786874" cy="207170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ctr">
            <a:noAutofit/>
          </a:bodyPr>
          <a:lstStyle/>
          <a:p>
            <a:pPr algn="ctr"/>
            <a:r>
              <a:rPr lang="th-TH" sz="6000" b="1" dirty="0" smtClean="0">
                <a:solidFill>
                  <a:srgbClr val="002060"/>
                </a:solidFill>
                <a:latin typeface="Browallia New" pitchFamily="34" charset="-34"/>
                <a:cs typeface="Browallia New" pitchFamily="34" charset="-34"/>
              </a:rPr>
              <a:t>ตัวอย่างการทบทวนผู้ป่วย</a:t>
            </a:r>
          </a:p>
        </p:txBody>
      </p:sp>
    </p:spTree>
    <p:extLst>
      <p:ext uri="{BB962C8B-B14F-4D97-AF65-F5344CB8AC3E}">
        <p14:creationId xmlns="" xmlns:p14="http://schemas.microsoft.com/office/powerpoint/2010/main" val="2862734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71414"/>
            <a:ext cx="9144000" cy="715089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ysClr val="windowText" lastClr="00000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RCA </a:t>
            </a:r>
            <a:r>
              <a:rPr lang="th-TH" sz="3600" b="1" dirty="0" smtClean="0">
                <a:solidFill>
                  <a:sysClr val="windowText" lastClr="00000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ผู้ป่วย </a:t>
            </a:r>
            <a:r>
              <a:rPr lang="en-US" sz="3600" b="1" dirty="0" smtClean="0">
                <a:solidFill>
                  <a:sysClr val="windowText" lastClr="00000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AMI Dead </a:t>
            </a:r>
            <a:r>
              <a:rPr lang="th-TH" sz="3600" b="1" dirty="0" smtClean="0">
                <a:solidFill>
                  <a:sysClr val="windowText" lastClr="00000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หลังส่งต่อ</a:t>
            </a:r>
            <a:r>
              <a:rPr lang="en-US" sz="3600" b="1" dirty="0" smtClean="0">
                <a:solidFill>
                  <a:sysClr val="windowText" lastClr="00000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 IPD </a:t>
            </a:r>
            <a:r>
              <a:rPr lang="th-TH" sz="3600" b="1" dirty="0" smtClean="0">
                <a:solidFill>
                  <a:sysClr val="windowText" lastClr="00000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ปี 2558</a:t>
            </a:r>
            <a:r>
              <a:rPr lang="en-US" sz="3600" b="1" dirty="0" smtClean="0">
                <a:solidFill>
                  <a:sysClr val="windowText" lastClr="00000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    </a:t>
            </a:r>
            <a:endParaRPr lang="th-TH" sz="3600" b="1" dirty="0" smtClean="0">
              <a:solidFill>
                <a:sysClr val="windowText" lastClr="000000"/>
              </a:solidFill>
              <a:latin typeface="Browallia New" pitchFamily="34" charset="-34"/>
              <a:ea typeface="Tahoma" pitchFamily="34" charset="0"/>
              <a:cs typeface="Browallia New" pitchFamily="34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812053"/>
            <a:ext cx="82484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>
                <a:latin typeface="Browallia New" pitchFamily="34" charset="-34"/>
                <a:cs typeface="Browallia New" pitchFamily="34" charset="-34"/>
              </a:rPr>
              <a:t>ชายไทยอายุ  73 ปี  ปฏิเสธโรคประจำตัว  2 ชม.ก่อนมีอาการปวดท้องใต้ลิ้นปี่มากไปรักษาที่สอ.ได้ยาฉีดเข้ากล้ามเนื้อ1เข็มไม่ทราบยาชนิดใดอาการ ไม่ทุเลาญาติจึงนำส่งรพ.ทรายมูล มา</a:t>
            </a:r>
            <a:r>
              <a:rPr lang="en-US" sz="2000" dirty="0" smtClean="0">
                <a:latin typeface="Browallia New" pitchFamily="34" charset="-34"/>
                <a:cs typeface="Browallia New" pitchFamily="34" charset="-34"/>
              </a:rPr>
              <a:t>ER </a:t>
            </a:r>
            <a:r>
              <a:rPr lang="th-TH" sz="2000" dirty="0" smtClean="0">
                <a:latin typeface="Browallia New" pitchFamily="34" charset="-34"/>
                <a:cs typeface="Browallia New" pitchFamily="34" charset="-34"/>
              </a:rPr>
              <a:t>ผล</a:t>
            </a:r>
            <a:r>
              <a:rPr lang="en-US" sz="2000" dirty="0" smtClean="0">
                <a:latin typeface="Browallia New" pitchFamily="34" charset="-34"/>
                <a:cs typeface="Browallia New" pitchFamily="34" charset="-34"/>
              </a:rPr>
              <a:t> EKG </a:t>
            </a:r>
            <a:r>
              <a:rPr lang="th-TH" sz="2000" dirty="0" smtClean="0">
                <a:latin typeface="Browallia New" pitchFamily="34" charset="-34"/>
                <a:cs typeface="Browallia New" pitchFamily="34" charset="-34"/>
              </a:rPr>
              <a:t>ปกติ </a:t>
            </a:r>
            <a:r>
              <a:rPr lang="en-US" sz="2000" dirty="0" err="1" smtClean="0">
                <a:latin typeface="Browallia New" pitchFamily="34" charset="-34"/>
                <a:cs typeface="Browallia New" pitchFamily="34" charset="-34"/>
              </a:rPr>
              <a:t>trop</a:t>
            </a:r>
            <a:r>
              <a:rPr lang="en-US" sz="2000" dirty="0" smtClean="0">
                <a:latin typeface="Browallia New" pitchFamily="34" charset="-34"/>
                <a:cs typeface="Browallia New" pitchFamily="34" charset="-34"/>
              </a:rPr>
              <a:t> T </a:t>
            </a:r>
            <a:r>
              <a:rPr lang="en-US" sz="2000" dirty="0" err="1" smtClean="0">
                <a:latin typeface="Browallia New" pitchFamily="34" charset="-34"/>
                <a:cs typeface="Browallia New" pitchFamily="34" charset="-34"/>
              </a:rPr>
              <a:t>neg</a:t>
            </a:r>
            <a:r>
              <a:rPr lang="en-US" sz="2000" dirty="0" smtClean="0">
                <a:latin typeface="Browallia New" pitchFamily="34" charset="-34"/>
                <a:cs typeface="Browallia New" pitchFamily="34" charset="-34"/>
              </a:rPr>
              <a:t> </a:t>
            </a:r>
          </a:p>
          <a:p>
            <a:r>
              <a:rPr lang="en-US" sz="2000" dirty="0" smtClean="0">
                <a:latin typeface="Browallia New" pitchFamily="34" charset="-34"/>
                <a:cs typeface="Browallia New" pitchFamily="34" charset="-34"/>
              </a:rPr>
              <a:t>Rx  Ranitidine  </a:t>
            </a:r>
            <a:r>
              <a:rPr lang="en-US" sz="2000" dirty="0" err="1" smtClean="0">
                <a:latin typeface="Browallia New" pitchFamily="34" charset="-34"/>
                <a:cs typeface="Browallia New" pitchFamily="34" charset="-34"/>
              </a:rPr>
              <a:t>Hyoscine</a:t>
            </a:r>
            <a:r>
              <a:rPr lang="en-US" sz="2000" dirty="0" smtClean="0">
                <a:latin typeface="Browallia New" pitchFamily="34" charset="-34"/>
                <a:cs typeface="Browallia New" pitchFamily="34" charset="-34"/>
              </a:rPr>
              <a:t>  V   </a:t>
            </a:r>
            <a:r>
              <a:rPr lang="en-US" sz="2000" dirty="0" err="1" smtClean="0">
                <a:latin typeface="Browallia New" pitchFamily="34" charset="-34"/>
                <a:cs typeface="Browallia New" pitchFamily="34" charset="-34"/>
              </a:rPr>
              <a:t>Amitted</a:t>
            </a:r>
            <a:r>
              <a:rPr lang="en-US" sz="2000" dirty="0" smtClean="0">
                <a:latin typeface="Browallia New" pitchFamily="34" charset="-34"/>
                <a:cs typeface="Browallia New" pitchFamily="34" charset="-34"/>
              </a:rPr>
              <a:t> IPD 6 </a:t>
            </a:r>
            <a:r>
              <a:rPr lang="th-TH" sz="2000" dirty="0" smtClean="0">
                <a:latin typeface="Browallia New" pitchFamily="34" charset="-34"/>
                <a:cs typeface="Browallia New" pitchFamily="34" charset="-34"/>
              </a:rPr>
              <a:t>ชม ไม่ดีขึ้นมี  </a:t>
            </a:r>
            <a:r>
              <a:rPr lang="en-US" sz="2000" dirty="0" smtClean="0">
                <a:latin typeface="Browallia New" pitchFamily="34" charset="-34"/>
                <a:cs typeface="Browallia New" pitchFamily="34" charset="-34"/>
              </a:rPr>
              <a:t>cardiac arrest </a:t>
            </a:r>
            <a:r>
              <a:rPr lang="th-TH" sz="2000" dirty="0" smtClean="0">
                <a:latin typeface="Browallia New" pitchFamily="34" charset="-34"/>
                <a:cs typeface="Browallia New" pitchFamily="34" charset="-34"/>
              </a:rPr>
              <a:t>ทำ </a:t>
            </a:r>
            <a:r>
              <a:rPr lang="en-US" sz="2000" dirty="0" smtClean="0">
                <a:latin typeface="Browallia New" pitchFamily="34" charset="-34"/>
                <a:cs typeface="Browallia New" pitchFamily="34" charset="-34"/>
              </a:rPr>
              <a:t>EKG </a:t>
            </a:r>
            <a:r>
              <a:rPr lang="th-TH" sz="2000" dirty="0" smtClean="0">
                <a:latin typeface="Browallia New" pitchFamily="34" charset="-34"/>
                <a:cs typeface="Browallia New" pitchFamily="34" charset="-34"/>
              </a:rPr>
              <a:t>เป็น </a:t>
            </a:r>
            <a:r>
              <a:rPr lang="en-US" sz="2000" dirty="0" smtClean="0">
                <a:latin typeface="Browallia New" pitchFamily="34" charset="-34"/>
                <a:cs typeface="Browallia New" pitchFamily="34" charset="-34"/>
              </a:rPr>
              <a:t>VT </a:t>
            </a:r>
            <a:r>
              <a:rPr lang="th-TH" sz="2000" dirty="0" smtClean="0">
                <a:latin typeface="Browallia New" pitchFamily="34" charset="-34"/>
                <a:cs typeface="Browallia New" pitchFamily="34" charset="-34"/>
              </a:rPr>
              <a:t>ได้ </a:t>
            </a:r>
            <a:r>
              <a:rPr lang="en-US" sz="2000" dirty="0" smtClean="0">
                <a:latin typeface="Browallia New" pitchFamily="34" charset="-34"/>
                <a:cs typeface="Browallia New" pitchFamily="34" charset="-34"/>
              </a:rPr>
              <a:t>CPR ET Tube</a:t>
            </a:r>
            <a:endParaRPr lang="th-TH" sz="2000" dirty="0" smtClean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034" y="2714620"/>
            <a:ext cx="1285884" cy="954107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Miss</a:t>
            </a:r>
          </a:p>
          <a:p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  DX AMI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715008" y="4929198"/>
            <a:ext cx="2701534" cy="83099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Browallia New" pitchFamily="34" charset="-34"/>
                <a:cs typeface="Browallia New" pitchFamily="34" charset="-34"/>
              </a:rPr>
              <a:t>Last  Dx. Antero-sepal wall AMI </a:t>
            </a: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เสียชีวิตหลังส่งต่อ</a:t>
            </a:r>
            <a:endParaRPr lang="en-US" sz="2400" dirty="0" smtClean="0">
              <a:latin typeface="Browallia New" pitchFamily="34" charset="-34"/>
              <a:cs typeface="Browallia New" pitchFamily="34" charset="-34"/>
            </a:endParaRPr>
          </a:p>
        </p:txBody>
      </p:sp>
      <p:cxnSp>
        <p:nvCxnSpPr>
          <p:cNvPr id="17" name="ตัวเชื่อมต่อตรง 16"/>
          <p:cNvCxnSpPr/>
          <p:nvPr/>
        </p:nvCxnSpPr>
        <p:spPr>
          <a:xfrm rot="5400000">
            <a:off x="464323" y="3750465"/>
            <a:ext cx="3071833" cy="1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ลูกศรเชื่อมต่อแบบตรง 18"/>
          <p:cNvCxnSpPr/>
          <p:nvPr/>
        </p:nvCxnSpPr>
        <p:spPr>
          <a:xfrm>
            <a:off x="2000232" y="3357562"/>
            <a:ext cx="411528" cy="14239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ลูกศรเชื่อมต่อแบบตรง 31"/>
          <p:cNvCxnSpPr/>
          <p:nvPr/>
        </p:nvCxnSpPr>
        <p:spPr>
          <a:xfrm rot="5400000" flipH="1" flipV="1">
            <a:off x="5643570" y="5572140"/>
            <a:ext cx="158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2571736" y="5072074"/>
            <a:ext cx="1428760" cy="461665"/>
          </a:xfrm>
          <a:prstGeom prst="rect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Browallia New" pitchFamily="34" charset="-34"/>
                <a:cs typeface="Browallia New" pitchFamily="34" charset="-34"/>
              </a:rPr>
              <a:t>Delay   Refer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2357422" y="2071678"/>
            <a:ext cx="3500462" cy="830997"/>
          </a:xfrm>
          <a:prstGeom prst="rect">
            <a:avLst/>
          </a:prstGeom>
          <a:solidFill>
            <a:srgbClr val="92D050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ysClr val="windowText" lastClr="000000"/>
                </a:solidFill>
                <a:latin typeface="Browallia New" pitchFamily="34" charset="-34"/>
                <a:cs typeface="Browallia New" pitchFamily="34" charset="-34"/>
              </a:rPr>
              <a:t>Assessment </a:t>
            </a: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ขาดทักษะขาดอ่าน </a:t>
            </a:r>
            <a:r>
              <a:rPr lang="en-US" sz="2400" dirty="0" smtClean="0">
                <a:latin typeface="Browallia New" pitchFamily="34" charset="-34"/>
                <a:cs typeface="Browallia New" pitchFamily="34" charset="-34"/>
              </a:rPr>
              <a:t>EKG  </a:t>
            </a:r>
          </a:p>
          <a:p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แพทย์มาช้าขณะ</a:t>
            </a:r>
            <a:r>
              <a:rPr lang="en-US" sz="2400" dirty="0" smtClean="0">
                <a:latin typeface="Browallia New" pitchFamily="34" charset="-34"/>
                <a:cs typeface="Browallia New" pitchFamily="34" charset="-34"/>
              </a:rPr>
              <a:t>EKG VT</a:t>
            </a:r>
          </a:p>
        </p:txBody>
      </p:sp>
      <p:sp>
        <p:nvSpPr>
          <p:cNvPr id="33" name="ม้วนกระดาษแนวนอน 32"/>
          <p:cNvSpPr/>
          <p:nvPr/>
        </p:nvSpPr>
        <p:spPr>
          <a:xfrm>
            <a:off x="2500298" y="4000504"/>
            <a:ext cx="3500430" cy="928694"/>
          </a:xfrm>
          <a:prstGeom prst="horizontalScroll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 b="1" dirty="0" smtClean="0">
              <a:solidFill>
                <a:sysClr val="windowText" lastClr="000000"/>
              </a:solidFill>
              <a:latin typeface="Browallia New" pitchFamily="34" charset="-34"/>
              <a:cs typeface="Browallia New" pitchFamily="34" charset="-34"/>
            </a:endParaRPr>
          </a:p>
          <a:p>
            <a:pPr algn="ctr"/>
            <a:r>
              <a:rPr lang="en-US" sz="2400" b="1" dirty="0" smtClean="0">
                <a:solidFill>
                  <a:sysClr val="windowText" lastClr="000000"/>
                </a:solidFill>
                <a:latin typeface="Browallia New" pitchFamily="34" charset="-34"/>
                <a:cs typeface="Browallia New" pitchFamily="34" charset="-34"/>
              </a:rPr>
              <a:t>Care of patient </a:t>
            </a: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ขาดทักษะการใช้เครื่อง </a:t>
            </a:r>
            <a:r>
              <a:rPr lang="en-US" sz="2400" dirty="0" smtClean="0">
                <a:latin typeface="Browallia New" pitchFamily="34" charset="-34"/>
                <a:cs typeface="Browallia New" pitchFamily="34" charset="-34"/>
              </a:rPr>
              <a:t>Defibrillator</a:t>
            </a:r>
          </a:p>
          <a:p>
            <a:pPr algn="ctr"/>
            <a:endParaRPr lang="th-TH" sz="2400" b="1" dirty="0">
              <a:solidFill>
                <a:sysClr val="windowText" lastClr="000000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cxnSp>
        <p:nvCxnSpPr>
          <p:cNvPr id="28" name="ตัวเชื่อมต่อตรง 27"/>
          <p:cNvCxnSpPr/>
          <p:nvPr/>
        </p:nvCxnSpPr>
        <p:spPr>
          <a:xfrm>
            <a:off x="1714480" y="3214686"/>
            <a:ext cx="285752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0" y="6000768"/>
            <a:ext cx="9144000" cy="919401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FF000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ผลการทบทวน  	</a:t>
            </a:r>
            <a:r>
              <a:rPr lang="th-TH" sz="2400" b="1" dirty="0" smtClean="0">
                <a:solidFill>
                  <a:sysClr val="windowText" lastClr="00000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1. </a:t>
            </a:r>
            <a:r>
              <a:rPr lang="en-US" sz="2400" b="1" dirty="0" smtClean="0">
                <a:solidFill>
                  <a:sysClr val="windowText" lastClr="00000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Training </a:t>
            </a:r>
            <a:r>
              <a:rPr lang="th-TH" sz="2400" b="1" dirty="0" smtClean="0">
                <a:solidFill>
                  <a:sysClr val="windowText" lastClr="00000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การอ่าน </a:t>
            </a:r>
            <a:r>
              <a:rPr lang="en-US" sz="2400" b="1" dirty="0" smtClean="0">
                <a:solidFill>
                  <a:sysClr val="windowText" lastClr="00000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EKG  </a:t>
            </a:r>
            <a:r>
              <a:rPr lang="th-TH" sz="2400" b="1" dirty="0" smtClean="0">
                <a:solidFill>
                  <a:sysClr val="windowText" lastClr="00000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การใช้เครื่องมือช่วยฟื้นคืนชีพ  / แนวทางการ		ประเมินซ้ำ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428860" y="3000372"/>
            <a:ext cx="3500462" cy="83099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Browallia New" pitchFamily="34" charset="-34"/>
                <a:cs typeface="Browallia New" pitchFamily="34" charset="-34"/>
              </a:rPr>
              <a:t>Investigate </a:t>
            </a: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 ไม่มีคำสั่งการ</a:t>
            </a:r>
            <a:r>
              <a:rPr lang="en-US" sz="2400" dirty="0" smtClean="0">
                <a:latin typeface="Browallia New" pitchFamily="34" charset="-34"/>
                <a:cs typeface="Browallia New" pitchFamily="34" charset="-34"/>
              </a:rPr>
              <a:t> EKG  </a:t>
            </a:r>
          </a:p>
          <a:p>
            <a:r>
              <a:rPr lang="en-US" sz="2400" dirty="0" smtClean="0">
                <a:latin typeface="Browallia New" pitchFamily="34" charset="-34"/>
                <a:cs typeface="Browallia New" pitchFamily="34" charset="-34"/>
              </a:rPr>
              <a:t>t -</a:t>
            </a:r>
            <a:r>
              <a:rPr lang="en-US" sz="2400" dirty="0" err="1" smtClean="0">
                <a:latin typeface="Browallia New" pitchFamily="34" charset="-34"/>
                <a:cs typeface="Browallia New" pitchFamily="34" charset="-34"/>
              </a:rPr>
              <a:t>trop</a:t>
            </a:r>
            <a:r>
              <a:rPr lang="en-US" sz="2400" dirty="0" smtClean="0">
                <a:latin typeface="Browallia New" pitchFamily="34" charset="-34"/>
                <a:cs typeface="Browallia New" pitchFamily="34" charset="-34"/>
              </a:rPr>
              <a:t> T </a:t>
            </a: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ซ้ำ</a:t>
            </a:r>
            <a:endParaRPr lang="th-TH" sz="2400" dirty="0">
              <a:latin typeface="Browallia New" pitchFamily="34" charset="-34"/>
              <a:cs typeface="Browallia New" pitchFamily="34" charset="-34"/>
            </a:endParaRPr>
          </a:p>
        </p:txBody>
      </p:sp>
      <p:cxnSp>
        <p:nvCxnSpPr>
          <p:cNvPr id="27" name="ลูกศรเชื่อมต่อแบบตรง 26"/>
          <p:cNvCxnSpPr/>
          <p:nvPr/>
        </p:nvCxnSpPr>
        <p:spPr>
          <a:xfrm>
            <a:off x="2000232" y="2285992"/>
            <a:ext cx="411528" cy="14239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ลูกศรเชื่อมต่อแบบตรง 48"/>
          <p:cNvCxnSpPr/>
          <p:nvPr/>
        </p:nvCxnSpPr>
        <p:spPr>
          <a:xfrm>
            <a:off x="2071670" y="4357694"/>
            <a:ext cx="411528" cy="14239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ลูกศรเชื่อมต่อแบบตรง 52"/>
          <p:cNvCxnSpPr/>
          <p:nvPr/>
        </p:nvCxnSpPr>
        <p:spPr>
          <a:xfrm>
            <a:off x="2071670" y="5286388"/>
            <a:ext cx="411528" cy="14239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2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71414"/>
            <a:ext cx="9144000" cy="715089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ysClr val="windowText" lastClr="00000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RCA </a:t>
            </a:r>
            <a:r>
              <a:rPr lang="th-TH" sz="3600" b="1" dirty="0" smtClean="0">
                <a:solidFill>
                  <a:sysClr val="windowText" lastClr="00000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ผู้ป่วย </a:t>
            </a:r>
            <a:r>
              <a:rPr lang="en-US" sz="3600" b="1" dirty="0" smtClean="0">
                <a:solidFill>
                  <a:sysClr val="windowText" lastClr="00000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pneumonia dead </a:t>
            </a:r>
            <a:r>
              <a:rPr lang="th-TH" sz="3600" b="1" dirty="0" smtClean="0">
                <a:solidFill>
                  <a:sysClr val="windowText" lastClr="00000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หลังส่งต่อ</a:t>
            </a:r>
            <a:r>
              <a:rPr lang="en-US" sz="3600" b="1" dirty="0" smtClean="0">
                <a:solidFill>
                  <a:sysClr val="windowText" lastClr="00000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 IPD </a:t>
            </a:r>
            <a:r>
              <a:rPr lang="th-TH" sz="3600" b="1" dirty="0" smtClean="0">
                <a:solidFill>
                  <a:sysClr val="windowText" lastClr="00000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ปี 2559</a:t>
            </a:r>
            <a:r>
              <a:rPr lang="en-US" sz="3600" b="1" dirty="0" smtClean="0">
                <a:solidFill>
                  <a:sysClr val="windowText" lastClr="00000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    </a:t>
            </a:r>
            <a:endParaRPr lang="th-TH" sz="3600" b="1" dirty="0" smtClean="0">
              <a:solidFill>
                <a:sysClr val="windowText" lastClr="000000"/>
              </a:solidFill>
              <a:latin typeface="Browallia New" pitchFamily="34" charset="-34"/>
              <a:ea typeface="Tahoma" pitchFamily="34" charset="0"/>
              <a:cs typeface="Browallia New" pitchFamily="34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596" y="812053"/>
            <a:ext cx="850112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>
                <a:latin typeface="Browallia New" pitchFamily="34" charset="-34"/>
                <a:cs typeface="Browallia New" pitchFamily="34" charset="-34"/>
              </a:rPr>
              <a:t>ชายไทยอายุ  69 ปี  </a:t>
            </a:r>
            <a:r>
              <a:rPr lang="en-US" sz="2000" dirty="0" smtClean="0">
                <a:latin typeface="Browallia New" pitchFamily="34" charset="-34"/>
                <a:cs typeface="Browallia New" pitchFamily="34" charset="-34"/>
              </a:rPr>
              <a:t>BW 46 kg </a:t>
            </a:r>
            <a:r>
              <a:rPr lang="th-TH" sz="2000" dirty="0" smtClean="0">
                <a:latin typeface="Browallia New" pitchFamily="34" charset="-34"/>
                <a:cs typeface="Browallia New" pitchFamily="34" charset="-34"/>
              </a:rPr>
              <a:t>โรคประจำตัว </a:t>
            </a:r>
            <a:r>
              <a:rPr lang="en-US" sz="2000" dirty="0" smtClean="0">
                <a:latin typeface="Browallia New" pitchFamily="34" charset="-34"/>
                <a:cs typeface="Browallia New" pitchFamily="34" charset="-34"/>
              </a:rPr>
              <a:t>DM  </a:t>
            </a:r>
            <a:r>
              <a:rPr lang="th-TH" sz="2000" dirty="0" smtClean="0">
                <a:latin typeface="Browallia New" pitchFamily="34" charset="-34"/>
                <a:cs typeface="Browallia New" pitchFamily="34" charset="-34"/>
              </a:rPr>
              <a:t>ขาดยา 1 ปี </a:t>
            </a:r>
            <a:r>
              <a:rPr lang="en-US" sz="2000" dirty="0" smtClean="0">
                <a:latin typeface="Browallia New" pitchFamily="34" charset="-34"/>
                <a:cs typeface="Browallia New" pitchFamily="34" charset="-34"/>
              </a:rPr>
              <a:t>TB lung </a:t>
            </a:r>
            <a:r>
              <a:rPr lang="th-TH" sz="2000" dirty="0" smtClean="0">
                <a:latin typeface="Browallia New" pitchFamily="34" charset="-34"/>
                <a:cs typeface="Browallia New" pitchFamily="34" charset="-34"/>
              </a:rPr>
              <a:t> </a:t>
            </a:r>
            <a:r>
              <a:rPr lang="en-US" sz="2000" dirty="0" smtClean="0">
                <a:latin typeface="Browallia New" pitchFamily="34" charset="-34"/>
                <a:cs typeface="Browallia New" pitchFamily="34" charset="-34"/>
              </a:rPr>
              <a:t>on</a:t>
            </a:r>
            <a:r>
              <a:rPr lang="th-TH" sz="2000" dirty="0" smtClean="0">
                <a:latin typeface="Browallia New" pitchFamily="34" charset="-34"/>
                <a:cs typeface="Browallia New" pitchFamily="34" charset="-34"/>
              </a:rPr>
              <a:t> ยาเดือนที่ 4 มานอกเวลาราชการ  ไข้ หายใจลำบากเหนื่อยเพลัยมา 2 วัน</a:t>
            </a:r>
            <a:r>
              <a:rPr lang="en-US" sz="2000" dirty="0" smtClean="0">
                <a:latin typeface="Browallia New" pitchFamily="34" charset="-34"/>
                <a:cs typeface="Browallia New" pitchFamily="34" charset="-34"/>
              </a:rPr>
              <a:t> </a:t>
            </a:r>
            <a:r>
              <a:rPr lang="th-TH" sz="2000" dirty="0" smtClean="0">
                <a:latin typeface="Browallia New" pitchFamily="34" charset="-34"/>
                <a:cs typeface="Browallia New" pitchFamily="34" charset="-34"/>
              </a:rPr>
              <a:t>แรกรับเข้าเกณฑ์ </a:t>
            </a:r>
            <a:r>
              <a:rPr lang="en-US" sz="2000" dirty="0" smtClean="0">
                <a:latin typeface="Browallia New" pitchFamily="34" charset="-34"/>
                <a:cs typeface="Browallia New" pitchFamily="34" charset="-34"/>
              </a:rPr>
              <a:t>SIRS V/S T=38.5 c P=123/m RR=40 /m BP =88/60mmHg  </a:t>
            </a:r>
            <a:r>
              <a:rPr lang="en-US" sz="2000" dirty="0" err="1" smtClean="0">
                <a:latin typeface="Browallia New" pitchFamily="34" charset="-34"/>
                <a:cs typeface="Browallia New" pitchFamily="34" charset="-34"/>
              </a:rPr>
              <a:t>dx</a:t>
            </a:r>
            <a:r>
              <a:rPr lang="en-US" sz="2000" dirty="0" smtClean="0">
                <a:latin typeface="Browallia New" pitchFamily="34" charset="-34"/>
                <a:cs typeface="Browallia New" pitchFamily="34" charset="-34"/>
              </a:rPr>
              <a:t> Septic shock  </a:t>
            </a:r>
            <a:r>
              <a:rPr lang="th-TH" sz="2000" dirty="0" smtClean="0">
                <a:latin typeface="Browallia New" pitchFamily="34" charset="-34"/>
                <a:cs typeface="Browallia New" pitchFamily="34" charset="-34"/>
              </a:rPr>
              <a:t>แพทย์มาดูอาการ</a:t>
            </a:r>
            <a:r>
              <a:rPr lang="en-US" sz="2000" dirty="0" smtClean="0">
                <a:latin typeface="Browallia New" pitchFamily="34" charset="-34"/>
                <a:cs typeface="Browallia New" pitchFamily="34" charset="-34"/>
              </a:rPr>
              <a:t> </a:t>
            </a:r>
            <a:r>
              <a:rPr lang="th-TH" sz="2000" dirty="0" smtClean="0">
                <a:latin typeface="Browallia New" pitchFamily="34" charset="-34"/>
                <a:cs typeface="Browallia New" pitchFamily="34" charset="-34"/>
              </a:rPr>
              <a:t>ได้ให้สารน้ำทั้งหมด 1900 ซีซี ภายใน 2 ชมและเริ่ม</a:t>
            </a:r>
            <a:r>
              <a:rPr lang="en-US" sz="2000" dirty="0" smtClean="0">
                <a:latin typeface="Browallia New" pitchFamily="34" charset="-34"/>
                <a:cs typeface="Browallia New" pitchFamily="34" charset="-34"/>
              </a:rPr>
              <a:t>Stat </a:t>
            </a:r>
            <a:r>
              <a:rPr lang="en-US" sz="2000" dirty="0" err="1" smtClean="0">
                <a:latin typeface="Browallia New" pitchFamily="34" charset="-34"/>
                <a:cs typeface="Browallia New" pitchFamily="34" charset="-34"/>
              </a:rPr>
              <a:t>dopamin</a:t>
            </a:r>
            <a:r>
              <a:rPr lang="en-US" sz="2000" dirty="0" smtClean="0">
                <a:latin typeface="Browallia New" pitchFamily="34" charset="-34"/>
                <a:cs typeface="Browallia New" pitchFamily="34" charset="-34"/>
              </a:rPr>
              <a:t> </a:t>
            </a:r>
            <a:r>
              <a:rPr lang="th-TH" sz="2000" dirty="0" smtClean="0">
                <a:latin typeface="Browallia New" pitchFamily="34" charset="-34"/>
                <a:cs typeface="Browallia New" pitchFamily="34" charset="-34"/>
              </a:rPr>
              <a:t>  1</a:t>
            </a:r>
            <a:r>
              <a:rPr lang="en-US" sz="2000" dirty="0" smtClean="0">
                <a:latin typeface="Browallia New" pitchFamily="34" charset="-34"/>
                <a:cs typeface="Browallia New" pitchFamily="34" charset="-34"/>
              </a:rPr>
              <a:t>:</a:t>
            </a:r>
            <a:r>
              <a:rPr lang="th-TH" sz="2000" dirty="0" smtClean="0">
                <a:latin typeface="Browallia New" pitchFamily="34" charset="-34"/>
                <a:cs typeface="Browallia New" pitchFamily="34" charset="-34"/>
              </a:rPr>
              <a:t> 1  เริ่มที่ 15 </a:t>
            </a:r>
            <a:r>
              <a:rPr lang="en-US" sz="2000" dirty="0" err="1" smtClean="0">
                <a:latin typeface="Browallia New" pitchFamily="34" charset="-34"/>
                <a:cs typeface="Browallia New" pitchFamily="34" charset="-34"/>
              </a:rPr>
              <a:t>ud</a:t>
            </a:r>
            <a:r>
              <a:rPr lang="en-US" sz="2000" dirty="0" smtClean="0">
                <a:latin typeface="Browallia New" pitchFamily="34" charset="-34"/>
                <a:cs typeface="Browallia New" pitchFamily="34" charset="-34"/>
              </a:rPr>
              <a:t>/min </a:t>
            </a:r>
            <a:r>
              <a:rPr lang="th-TH" sz="2000" dirty="0" smtClean="0">
                <a:latin typeface="Browallia New" pitchFamily="34" charset="-34"/>
                <a:cs typeface="Browallia New" pitchFamily="34" charset="-34"/>
              </a:rPr>
              <a:t> ( 5.4 </a:t>
            </a:r>
            <a:r>
              <a:rPr lang="en-US" sz="2000" dirty="0" err="1" smtClean="0">
                <a:latin typeface="Browallia New" pitchFamily="34" charset="-34"/>
                <a:cs typeface="Browallia New" pitchFamily="34" charset="-34"/>
              </a:rPr>
              <a:t>ug</a:t>
            </a:r>
            <a:r>
              <a:rPr lang="en-US" sz="2000" dirty="0" smtClean="0">
                <a:latin typeface="Browallia New" pitchFamily="34" charset="-34"/>
                <a:cs typeface="Browallia New" pitchFamily="34" charset="-34"/>
              </a:rPr>
              <a:t> </a:t>
            </a:r>
            <a:r>
              <a:rPr lang="th-TH" sz="2000" dirty="0" smtClean="0">
                <a:latin typeface="Browallia New" pitchFamily="34" charset="-34"/>
                <a:cs typeface="Browallia New" pitchFamily="34" charset="-34"/>
              </a:rPr>
              <a:t>) อาการดีขึ้นปรับลด  6 </a:t>
            </a:r>
            <a:r>
              <a:rPr lang="en-US" sz="2000" dirty="0" err="1" smtClean="0">
                <a:latin typeface="Browallia New" pitchFamily="34" charset="-34"/>
                <a:cs typeface="Browallia New" pitchFamily="34" charset="-34"/>
              </a:rPr>
              <a:t>ud</a:t>
            </a:r>
            <a:r>
              <a:rPr lang="en-US" sz="2000" dirty="0" smtClean="0">
                <a:latin typeface="Browallia New" pitchFamily="34" charset="-34"/>
                <a:cs typeface="Browallia New" pitchFamily="34" charset="-34"/>
              </a:rPr>
              <a:t> /min </a:t>
            </a:r>
            <a:r>
              <a:rPr lang="th-TH" sz="2000" dirty="0" smtClean="0">
                <a:latin typeface="Browallia New" pitchFamily="34" charset="-34"/>
                <a:cs typeface="Browallia New" pitchFamily="34" charset="-34"/>
              </a:rPr>
              <a:t>และ ให้</a:t>
            </a:r>
            <a:r>
              <a:rPr lang="en-US" sz="2000" dirty="0" smtClean="0">
                <a:latin typeface="Browallia New" pitchFamily="34" charset="-34"/>
                <a:cs typeface="Browallia New" pitchFamily="34" charset="-34"/>
              </a:rPr>
              <a:t>ATB </a:t>
            </a:r>
            <a:r>
              <a:rPr lang="th-TH" sz="2000" dirty="0" smtClean="0">
                <a:latin typeface="Browallia New" pitchFamily="34" charset="-34"/>
                <a:cs typeface="Browallia New" pitchFamily="34" charset="-34"/>
              </a:rPr>
              <a:t> </a:t>
            </a:r>
            <a:r>
              <a:rPr lang="en-US" sz="2000" dirty="0" err="1" smtClean="0">
                <a:latin typeface="Browallia New" pitchFamily="34" charset="-34"/>
                <a:cs typeface="Browallia New" pitchFamily="34" charset="-34"/>
              </a:rPr>
              <a:t>Cef</a:t>
            </a:r>
            <a:r>
              <a:rPr lang="en-US" sz="2000" dirty="0" smtClean="0">
                <a:latin typeface="Browallia New" pitchFamily="34" charset="-34"/>
                <a:cs typeface="Browallia New" pitchFamily="34" charset="-34"/>
              </a:rPr>
              <a:t> -3 </a:t>
            </a:r>
            <a:r>
              <a:rPr lang="th-TH" sz="2000" dirty="0" smtClean="0">
                <a:latin typeface="Browallia New" pitchFamily="34" charset="-34"/>
                <a:cs typeface="Browallia New" pitchFamily="34" charset="-34"/>
              </a:rPr>
              <a:t>ภายใน1 ชม นอน</a:t>
            </a:r>
            <a:r>
              <a:rPr lang="en-US" sz="2000" dirty="0" smtClean="0">
                <a:latin typeface="Browallia New" pitchFamily="34" charset="-34"/>
                <a:cs typeface="Browallia New" pitchFamily="34" charset="-34"/>
              </a:rPr>
              <a:t> IPD 3  </a:t>
            </a:r>
            <a:r>
              <a:rPr lang="th-TH" sz="2000" dirty="0" smtClean="0">
                <a:latin typeface="Browallia New" pitchFamily="34" charset="-34"/>
                <a:cs typeface="Browallia New" pitchFamily="34" charset="-34"/>
              </a:rPr>
              <a:t>ชมมี </a:t>
            </a:r>
            <a:r>
              <a:rPr lang="en-US" sz="2000" dirty="0" smtClean="0">
                <a:latin typeface="Browallia New" pitchFamily="34" charset="-34"/>
                <a:cs typeface="Browallia New" pitchFamily="34" charset="-34"/>
              </a:rPr>
              <a:t>Respiratory failure </a:t>
            </a:r>
            <a:r>
              <a:rPr lang="th-TH" sz="2000" dirty="0" smtClean="0">
                <a:latin typeface="Browallia New" pitchFamily="34" charset="-34"/>
                <a:cs typeface="Browallia New" pitchFamily="34" charset="-34"/>
              </a:rPr>
              <a:t>ได้ใส่ </a:t>
            </a:r>
            <a:r>
              <a:rPr lang="en-US" sz="2000" dirty="0" smtClean="0">
                <a:latin typeface="Browallia New" pitchFamily="34" charset="-34"/>
                <a:cs typeface="Browallia New" pitchFamily="34" charset="-34"/>
              </a:rPr>
              <a:t>ET Tube l </a:t>
            </a:r>
            <a:r>
              <a:rPr lang="th-TH" sz="2000" dirty="0" smtClean="0">
                <a:latin typeface="Browallia New" pitchFamily="34" charset="-34"/>
                <a:cs typeface="Browallia New" pitchFamily="34" charset="-34"/>
              </a:rPr>
              <a:t>เสียชีวิตหลังส่งต่อ</a:t>
            </a:r>
            <a:r>
              <a:rPr lang="en-US" sz="2000" dirty="0" smtClean="0">
                <a:latin typeface="Browallia New" pitchFamily="34" charset="-34"/>
                <a:cs typeface="Browallia New" pitchFamily="34" charset="-34"/>
              </a:rPr>
              <a:t>  1</a:t>
            </a:r>
            <a:r>
              <a:rPr lang="th-TH" sz="2000" dirty="0" smtClean="0">
                <a:latin typeface="Browallia New" pitchFamily="34" charset="-34"/>
                <a:cs typeface="Browallia New" pitchFamily="34" charset="-34"/>
              </a:rPr>
              <a:t>วัน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00298" y="3214686"/>
            <a:ext cx="3731876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แพทย์ใหม่ไม่ทราบเกณฑ์ส่งต่อ  เนื่องจากเข้าเกณฑ์ </a:t>
            </a:r>
            <a:r>
              <a:rPr lang="en-US" sz="2400" dirty="0" smtClean="0">
                <a:latin typeface="Browallia New" pitchFamily="34" charset="-34"/>
                <a:cs typeface="Browallia New" pitchFamily="34" charset="-34"/>
              </a:rPr>
              <a:t>serves pneumonia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28596" y="2967335"/>
            <a:ext cx="1357322" cy="461665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Browallia New" pitchFamily="34" charset="-34"/>
                <a:cs typeface="Browallia New" pitchFamily="34" charset="-34"/>
              </a:rPr>
              <a:t>    Dead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286380" y="4286256"/>
            <a:ext cx="3000396" cy="70788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h-TH" sz="2000" dirty="0" smtClean="0">
                <a:latin typeface="Browallia New" pitchFamily="34" charset="-34"/>
                <a:cs typeface="Browallia New" pitchFamily="34" charset="-34"/>
              </a:rPr>
              <a:t>ประเมินภาวะซ้ำเพื่อเฝ้าระวังภาวะ</a:t>
            </a:r>
            <a:r>
              <a:rPr lang="en-US" sz="2000" dirty="0" smtClean="0">
                <a:latin typeface="Browallia New" pitchFamily="34" charset="-34"/>
                <a:cs typeface="Browallia New" pitchFamily="34" charset="-34"/>
              </a:rPr>
              <a:t>Respiratory failure </a:t>
            </a:r>
            <a:r>
              <a:rPr lang="th-TH" sz="2000" dirty="0" smtClean="0">
                <a:latin typeface="Browallia New" pitchFamily="34" charset="-34"/>
                <a:cs typeface="Browallia New" pitchFamily="34" charset="-34"/>
              </a:rPr>
              <a:t>ไม่ครอบคลุมล่าช้า</a:t>
            </a:r>
            <a:r>
              <a:rPr lang="en-US" sz="2000" dirty="0" smtClean="0">
                <a:latin typeface="Browallia New" pitchFamily="34" charset="-34"/>
                <a:cs typeface="Browallia New" pitchFamily="34" charset="-34"/>
              </a:rPr>
              <a:t> </a:t>
            </a:r>
          </a:p>
        </p:txBody>
      </p:sp>
      <p:cxnSp>
        <p:nvCxnSpPr>
          <p:cNvPr id="17" name="ตัวเชื่อมต่อตรง 16"/>
          <p:cNvCxnSpPr/>
          <p:nvPr/>
        </p:nvCxnSpPr>
        <p:spPr>
          <a:xfrm rot="5400000">
            <a:off x="678629" y="3893347"/>
            <a:ext cx="2643206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ลูกศรเชื่อมต่อแบบตรง 20"/>
          <p:cNvCxnSpPr/>
          <p:nvPr/>
        </p:nvCxnSpPr>
        <p:spPr>
          <a:xfrm>
            <a:off x="2000232" y="2643182"/>
            <a:ext cx="571504" cy="1652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ลูกศรเชื่อมต่อแบบตรง 22"/>
          <p:cNvCxnSpPr/>
          <p:nvPr/>
        </p:nvCxnSpPr>
        <p:spPr>
          <a:xfrm>
            <a:off x="2071670" y="4572008"/>
            <a:ext cx="500066" cy="1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ลูกศรเชื่อมต่อแบบตรง 31"/>
          <p:cNvCxnSpPr/>
          <p:nvPr/>
        </p:nvCxnSpPr>
        <p:spPr>
          <a:xfrm rot="5400000" flipH="1" flipV="1">
            <a:off x="5643570" y="5572140"/>
            <a:ext cx="158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ตัวเชื่อมต่อตรง 27"/>
          <p:cNvCxnSpPr/>
          <p:nvPr/>
        </p:nvCxnSpPr>
        <p:spPr>
          <a:xfrm>
            <a:off x="1714480" y="3214686"/>
            <a:ext cx="285752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0" y="6000768"/>
            <a:ext cx="9144000" cy="51077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FF000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ผลการทบทวน  	</a:t>
            </a:r>
            <a:r>
              <a:rPr lang="th-TH" sz="2400" b="1" dirty="0" smtClean="0">
                <a:solidFill>
                  <a:sysClr val="windowText" lastClr="00000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1.  ติดแนวทางการ </a:t>
            </a:r>
            <a:r>
              <a:rPr lang="en-US" sz="2400" b="1" dirty="0" err="1" smtClean="0">
                <a:solidFill>
                  <a:sysClr val="windowText" lastClr="00000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Admitt</a:t>
            </a:r>
            <a:r>
              <a:rPr lang="en-US" sz="2400" b="1" dirty="0" smtClean="0">
                <a:solidFill>
                  <a:sysClr val="windowText" lastClr="00000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 / </a:t>
            </a:r>
            <a:r>
              <a:rPr lang="th-TH" sz="2400" b="1" dirty="0" smtClean="0">
                <a:solidFill>
                  <a:sysClr val="windowText" lastClr="00000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ส่งต่อ / ระบบปฐมนิเทศ </a:t>
            </a:r>
            <a:r>
              <a:rPr lang="th-TH" sz="2400" b="1" dirty="0" err="1" smtClean="0">
                <a:solidFill>
                  <a:sysClr val="windowText" lastClr="00000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จนท</a:t>
            </a:r>
            <a:r>
              <a:rPr lang="th-TH" sz="2400" b="1" dirty="0" smtClean="0">
                <a:solidFill>
                  <a:sysClr val="windowText" lastClr="00000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 ใหม่ 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627784" y="4293096"/>
            <a:ext cx="2664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Browallia New" pitchFamily="34" charset="-34"/>
                <a:cs typeface="Browallia New" pitchFamily="34" charset="-34"/>
              </a:rPr>
              <a:t> </a:t>
            </a:r>
            <a:endParaRPr lang="th-TH" sz="2400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571736" y="2500306"/>
            <a:ext cx="2071702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Browallia New" pitchFamily="34" charset="-34"/>
                <a:cs typeface="Browallia New" pitchFamily="34" charset="-34"/>
              </a:rPr>
              <a:t>ATB </a:t>
            </a: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ไม่เหมาะสม</a:t>
            </a:r>
            <a:endParaRPr lang="en-US" sz="2400" dirty="0" smtClean="0">
              <a:latin typeface="Browallia New" pitchFamily="34" charset="-34"/>
              <a:cs typeface="Browallia New" pitchFamily="34" charset="-34"/>
            </a:endParaRPr>
          </a:p>
        </p:txBody>
      </p:sp>
      <p:cxnSp>
        <p:nvCxnSpPr>
          <p:cNvPr id="34" name="ลูกศรเชื่อมต่อแบบตรง 33"/>
          <p:cNvCxnSpPr/>
          <p:nvPr/>
        </p:nvCxnSpPr>
        <p:spPr>
          <a:xfrm>
            <a:off x="2000232" y="3429000"/>
            <a:ext cx="428628" cy="1652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2500298" y="5072074"/>
            <a:ext cx="1785950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BrowalliaUPC" pitchFamily="34" charset="-34"/>
                <a:cs typeface="BrowalliaUPC" pitchFamily="34" charset="-34"/>
              </a:rPr>
              <a:t>Delay refer</a:t>
            </a:r>
            <a:endParaRPr lang="th-TH" sz="2400" b="1" dirty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37" name="สี่เหลี่ยมผืนผ้า 36"/>
          <p:cNvSpPr/>
          <p:nvPr/>
        </p:nvSpPr>
        <p:spPr>
          <a:xfrm>
            <a:off x="2643174" y="4357694"/>
            <a:ext cx="1694695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ysClr val="windowText" lastClr="000000"/>
                </a:solidFill>
                <a:latin typeface="Browallia New" pitchFamily="34" charset="-34"/>
                <a:cs typeface="Browallia New" pitchFamily="34" charset="-34"/>
              </a:rPr>
              <a:t>Re-Assessment</a:t>
            </a:r>
            <a:endParaRPr lang="th-TH" sz="2400" dirty="0"/>
          </a:p>
        </p:txBody>
      </p:sp>
      <p:cxnSp>
        <p:nvCxnSpPr>
          <p:cNvPr id="44" name="ลูกศรเชื่อมต่อแบบตรง 43"/>
          <p:cNvCxnSpPr/>
          <p:nvPr/>
        </p:nvCxnSpPr>
        <p:spPr>
          <a:xfrm>
            <a:off x="2000232" y="5214950"/>
            <a:ext cx="500066" cy="1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ลูกศรเชื่อมต่อแบบตรง 47"/>
          <p:cNvCxnSpPr>
            <a:stCxn id="37" idx="3"/>
          </p:cNvCxnSpPr>
          <p:nvPr/>
        </p:nvCxnSpPr>
        <p:spPr>
          <a:xfrm>
            <a:off x="4337869" y="4588527"/>
            <a:ext cx="877073" cy="54919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5572132" y="5286388"/>
            <a:ext cx="2701534" cy="4616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Browallia New" pitchFamily="34" charset="-34"/>
                <a:cs typeface="Browallia New" pitchFamily="34" charset="-34"/>
              </a:rPr>
              <a:t>Last  Dx.  pneumonia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0" y="71414"/>
            <a:ext cx="9144000" cy="715089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คณะกรรมการประกอบด้วย</a:t>
            </a:r>
          </a:p>
        </p:txBody>
      </p:sp>
      <p:sp>
        <p:nvSpPr>
          <p:cNvPr id="14" name="ดาว 8 แฉก 13"/>
          <p:cNvSpPr/>
          <p:nvPr/>
        </p:nvSpPr>
        <p:spPr>
          <a:xfrm>
            <a:off x="6072198" y="1785926"/>
            <a:ext cx="2500330" cy="1015960"/>
          </a:xfrm>
          <a:prstGeom prst="star8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latin typeface="Browallia New" pitchFamily="34" charset="-34"/>
                <a:ea typeface="Tahoma" pitchFamily="34" charset="0"/>
                <a:cs typeface="Browallia New" pitchFamily="34" charset="-34"/>
              </a:rPr>
              <a:t>สมาชิกทั้งหมด </a:t>
            </a:r>
          </a:p>
          <a:p>
            <a:pPr algn="ctr"/>
            <a:r>
              <a:rPr lang="th-TH" sz="2000" b="1" dirty="0" smtClean="0">
                <a:latin typeface="Browallia New" pitchFamily="34" charset="-34"/>
                <a:ea typeface="Tahoma" pitchFamily="34" charset="0"/>
                <a:cs typeface="Browallia New" pitchFamily="34" charset="-34"/>
              </a:rPr>
              <a:t>จำนวน  18  คน </a:t>
            </a:r>
            <a:endParaRPr lang="th-TH" sz="2000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18" name="สี่เหลี่ยมผืนผ้า 17"/>
          <p:cNvSpPr/>
          <p:nvPr/>
        </p:nvSpPr>
        <p:spPr>
          <a:xfrm>
            <a:off x="928662" y="857232"/>
            <a:ext cx="2857520" cy="71438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latin typeface="Browallia New" pitchFamily="34" charset="-34"/>
                <a:cs typeface="Browallia New" pitchFamily="34" charset="-34"/>
              </a:rPr>
              <a:t>ประธานที่ปรึกษา</a:t>
            </a:r>
          </a:p>
          <a:p>
            <a:pPr algn="ctr"/>
            <a:r>
              <a:rPr lang="th-TH" sz="2400" b="1" dirty="0" smtClean="0">
                <a:latin typeface="Browallia New" pitchFamily="34" charset="-34"/>
                <a:cs typeface="Browallia New" pitchFamily="34" charset="-34"/>
              </a:rPr>
              <a:t>แพทย์ ปกาสิต โอวาทกานนท์</a:t>
            </a:r>
            <a:endParaRPr lang="th-TH" sz="24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19" name="สี่เหลี่ยมผืนผ้า 18"/>
          <p:cNvSpPr/>
          <p:nvPr/>
        </p:nvSpPr>
        <p:spPr>
          <a:xfrm>
            <a:off x="642910" y="2071678"/>
            <a:ext cx="3714776" cy="71438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rPr>
              <a:t>รองประธาน</a:t>
            </a:r>
          </a:p>
          <a:p>
            <a:pPr algn="ctr"/>
            <a:r>
              <a:rPr lang="th-TH" sz="2000" b="1" dirty="0" smtClean="0"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rPr>
              <a:t>นางดาวพันธ์ ธรรมแท้ (หัวหน้าพยาบาล )</a:t>
            </a:r>
            <a:endParaRPr lang="en-US" sz="2000" b="1" dirty="0" smtClean="0">
              <a:solidFill>
                <a:schemeClr val="tx1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5" name="สี่เหลี่ยมผืนผ้า 24"/>
          <p:cNvSpPr/>
          <p:nvPr/>
        </p:nvSpPr>
        <p:spPr>
          <a:xfrm>
            <a:off x="642910" y="3357562"/>
            <a:ext cx="3714776" cy="714380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rPr>
              <a:t>เลขานุการ</a:t>
            </a:r>
          </a:p>
          <a:p>
            <a:pPr algn="ctr"/>
            <a:r>
              <a:rPr lang="th-TH" sz="2000" b="1" dirty="0" smtClean="0"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rPr>
              <a:t>นางนิตยา บุตรอำคา  </a:t>
            </a:r>
            <a:r>
              <a:rPr lang="en-US" sz="2000" b="1" dirty="0" smtClean="0"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rPr>
              <a:t>[</a:t>
            </a:r>
            <a:r>
              <a:rPr lang="th-TH" sz="2000" b="1" dirty="0" smtClean="0"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rPr>
              <a:t>พยาบาลวิชาชีพ (</a:t>
            </a:r>
            <a:r>
              <a:rPr lang="en-US" sz="2000" b="1" dirty="0" smtClean="0"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rPr>
              <a:t>LR)]</a:t>
            </a:r>
          </a:p>
        </p:txBody>
      </p:sp>
      <p:sp>
        <p:nvSpPr>
          <p:cNvPr id="27" name="สี่เหลี่ยมผืนผ้า 26"/>
          <p:cNvSpPr/>
          <p:nvPr/>
        </p:nvSpPr>
        <p:spPr>
          <a:xfrm>
            <a:off x="642910" y="4429132"/>
            <a:ext cx="4071966" cy="142876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th-TH" sz="2000" b="1" dirty="0" smtClean="0">
                <a:latin typeface="Browallia New" pitchFamily="34" charset="-34"/>
                <a:ea typeface="Tahoma" pitchFamily="34" charset="0"/>
                <a:cs typeface="Browallia New" pitchFamily="34" charset="-34"/>
              </a:rPr>
              <a:t>ผู้ช่วยเลขานุการ</a:t>
            </a:r>
          </a:p>
          <a:p>
            <a:pPr lvl="0"/>
            <a:r>
              <a:rPr lang="th-TH" sz="2000" b="1" dirty="0" smtClean="0">
                <a:latin typeface="Browallia New" pitchFamily="34" charset="-34"/>
                <a:ea typeface="Tahoma" pitchFamily="34" charset="0"/>
                <a:cs typeface="Browallia New" pitchFamily="34" charset="-34"/>
              </a:rPr>
              <a:t>น.ส. พิริยะ   จิตนภากาญจน์ เภสัชกร</a:t>
            </a:r>
          </a:p>
          <a:p>
            <a:pPr lvl="0"/>
            <a:r>
              <a:rPr lang="th-TH" sz="2000" b="1" dirty="0" smtClean="0">
                <a:latin typeface="Browallia New" pitchFamily="34" charset="-34"/>
                <a:ea typeface="Tahoma" pitchFamily="34" charset="0"/>
                <a:cs typeface="Browallia New" pitchFamily="34" charset="-34"/>
              </a:rPr>
              <a:t>นางจิ</a:t>
            </a:r>
            <a:r>
              <a:rPr lang="th-TH" sz="2000" b="1" dirty="0" err="1" smtClean="0">
                <a:latin typeface="Browallia New" pitchFamily="34" charset="-34"/>
                <a:ea typeface="Tahoma" pitchFamily="34" charset="0"/>
                <a:cs typeface="Browallia New" pitchFamily="34" charset="-34"/>
              </a:rPr>
              <a:t>รันทร์</a:t>
            </a:r>
            <a:r>
              <a:rPr lang="th-TH" sz="2000" b="1" dirty="0" smtClean="0">
                <a:latin typeface="Browallia New" pitchFamily="34" charset="-34"/>
                <a:ea typeface="Tahoma" pitchFamily="34" charset="0"/>
                <a:cs typeface="Browallia New" pitchFamily="34" charset="-34"/>
              </a:rPr>
              <a:t>รัตน์   </a:t>
            </a:r>
            <a:r>
              <a:rPr lang="th-TH" sz="2000" b="1" dirty="0" err="1" smtClean="0">
                <a:latin typeface="Browallia New" pitchFamily="34" charset="-34"/>
                <a:ea typeface="Tahoma" pitchFamily="34" charset="0"/>
                <a:cs typeface="Browallia New" pitchFamily="34" charset="-34"/>
              </a:rPr>
              <a:t>โส</a:t>
            </a:r>
            <a:r>
              <a:rPr lang="th-TH" sz="2000" b="1" dirty="0" smtClean="0">
                <a:latin typeface="Browallia New" pitchFamily="34" charset="-34"/>
                <a:ea typeface="Tahoma" pitchFamily="34" charset="0"/>
                <a:cs typeface="Browallia New" pitchFamily="34" charset="-34"/>
              </a:rPr>
              <a:t>ตะวงวงษ์  พยาบาลวิชาชีพ</a:t>
            </a:r>
            <a:endParaRPr lang="th-TH" sz="20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9" name="สี่เหลี่ยมผืนผ้า 28"/>
          <p:cNvSpPr/>
          <p:nvPr/>
        </p:nvSpPr>
        <p:spPr>
          <a:xfrm>
            <a:off x="5143504" y="3357562"/>
            <a:ext cx="3286148" cy="71438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th-TH" sz="2400" b="1" dirty="0" smtClean="0">
                <a:solidFill>
                  <a:schemeClr val="tx1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กรรมการตัวแทน สหวิชาชีพ</a:t>
            </a:r>
            <a:endParaRPr lang="th-TH" sz="2400" dirty="0">
              <a:solidFill>
                <a:schemeClr val="tx1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0" name="สี่เหลี่ยมผืนผ้า 29"/>
          <p:cNvSpPr/>
          <p:nvPr/>
        </p:nvSpPr>
        <p:spPr>
          <a:xfrm>
            <a:off x="5072066" y="4429132"/>
            <a:ext cx="3357586" cy="185738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en-US" sz="2000" b="1" dirty="0" smtClean="0"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rPr>
              <a:t>ER  3 </a:t>
            </a:r>
            <a:r>
              <a:rPr lang="th-TH" sz="2000" b="1" dirty="0" smtClean="0"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rPr>
              <a:t>คน</a:t>
            </a:r>
            <a:r>
              <a:rPr lang="en-US" sz="2000" b="1" dirty="0" smtClean="0"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rPr>
              <a:t>		IPD   3 </a:t>
            </a:r>
            <a:r>
              <a:rPr lang="th-TH" sz="2000" b="1" dirty="0" smtClean="0"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rPr>
              <a:t>คน</a:t>
            </a:r>
            <a:r>
              <a:rPr lang="en-US" sz="2000" b="1" dirty="0" smtClean="0"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rPr>
              <a:t> </a:t>
            </a:r>
          </a:p>
          <a:p>
            <a:pPr lvl="0"/>
            <a:r>
              <a:rPr lang="en-US" sz="2000" b="1" dirty="0" smtClean="0"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rPr>
              <a:t>OPD 2</a:t>
            </a:r>
            <a:r>
              <a:rPr lang="th-TH" sz="2000" b="1" dirty="0" smtClean="0"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rPr>
              <a:t> คน</a:t>
            </a:r>
            <a:r>
              <a:rPr lang="en-US" sz="2000" b="1" dirty="0" smtClean="0"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rPr>
              <a:t>	                    PCU </a:t>
            </a:r>
            <a:r>
              <a:rPr lang="th-TH" sz="2000" b="1" dirty="0" smtClean="0"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rPr>
              <a:t>1 คน</a:t>
            </a:r>
          </a:p>
          <a:p>
            <a:pPr lvl="0"/>
            <a:r>
              <a:rPr lang="th-TH" sz="2000" b="1" dirty="0" smtClean="0"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rPr>
              <a:t>ทันตกรรม 1 คน  	งานชันสูตร 1 คน</a:t>
            </a:r>
          </a:p>
          <a:p>
            <a:pPr lvl="0"/>
            <a:r>
              <a:rPr lang="th-TH" sz="2000" b="1" dirty="0" smtClean="0"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rPr>
              <a:t>คลินิกพิเศษ 1 คน</a:t>
            </a:r>
          </a:p>
          <a:p>
            <a:pPr lvl="0"/>
            <a:r>
              <a:rPr lang="th-TH" sz="2000" b="1" dirty="0" smtClean="0"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rPr>
              <a:t>นักกายภาพบำบัด 1 คน </a:t>
            </a:r>
            <a:endParaRPr lang="th-TH" sz="2000" b="1" dirty="0">
              <a:solidFill>
                <a:schemeClr val="tx1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cxnSp>
        <p:nvCxnSpPr>
          <p:cNvPr id="34" name="ตัวเชื่อมต่อตรง 33"/>
          <p:cNvCxnSpPr/>
          <p:nvPr/>
        </p:nvCxnSpPr>
        <p:spPr>
          <a:xfrm>
            <a:off x="2500298" y="3071810"/>
            <a:ext cx="4286280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ตัวเชื่อมต่อตรง 39"/>
          <p:cNvCxnSpPr>
            <a:stCxn id="29" idx="0"/>
          </p:cNvCxnSpPr>
          <p:nvPr/>
        </p:nvCxnSpPr>
        <p:spPr>
          <a:xfrm rot="5400000" flipH="1" flipV="1">
            <a:off x="6643702" y="3214686"/>
            <a:ext cx="285752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ตัวเชื่อมต่อตรง 45"/>
          <p:cNvCxnSpPr>
            <a:stCxn id="25" idx="0"/>
          </p:cNvCxnSpPr>
          <p:nvPr/>
        </p:nvCxnSpPr>
        <p:spPr>
          <a:xfrm rot="5400000" flipH="1" flipV="1">
            <a:off x="2357422" y="3214686"/>
            <a:ext cx="285752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ตัวเชื่อมต่อตรง 48"/>
          <p:cNvCxnSpPr/>
          <p:nvPr/>
        </p:nvCxnSpPr>
        <p:spPr>
          <a:xfrm>
            <a:off x="4357686" y="2428868"/>
            <a:ext cx="500066" cy="15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ลูกศรเชื่อมต่อแบบตรง 53"/>
          <p:cNvCxnSpPr/>
          <p:nvPr/>
        </p:nvCxnSpPr>
        <p:spPr>
          <a:xfrm rot="5400000">
            <a:off x="6608777" y="4249743"/>
            <a:ext cx="357190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ลูกศรเชื่อมต่อแบบตรง 54"/>
          <p:cNvCxnSpPr/>
          <p:nvPr/>
        </p:nvCxnSpPr>
        <p:spPr>
          <a:xfrm rot="5400000">
            <a:off x="2393935" y="4249743"/>
            <a:ext cx="357190" cy="1588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สี่เหลี่ยมผืนผ้า 16"/>
          <p:cNvSpPr/>
          <p:nvPr/>
        </p:nvSpPr>
        <p:spPr>
          <a:xfrm>
            <a:off x="4857752" y="857232"/>
            <a:ext cx="2857520" cy="71438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latin typeface="Browallia New" pitchFamily="34" charset="-34"/>
                <a:cs typeface="Browallia New" pitchFamily="34" charset="-34"/>
              </a:rPr>
              <a:t>ประธาน</a:t>
            </a:r>
          </a:p>
          <a:p>
            <a:pPr algn="ctr"/>
            <a:r>
              <a:rPr lang="th-TH" sz="2400" b="1" dirty="0" smtClean="0">
                <a:latin typeface="Browallia New" pitchFamily="34" charset="-34"/>
                <a:cs typeface="Browallia New" pitchFamily="34" charset="-34"/>
              </a:rPr>
              <a:t>แพทย์ชีระ </a:t>
            </a:r>
            <a:r>
              <a:rPr lang="th-TH" sz="2400" b="1" dirty="0" err="1" smtClean="0">
                <a:latin typeface="Browallia New" pitchFamily="34" charset="-34"/>
                <a:cs typeface="Browallia New" pitchFamily="34" charset="-34"/>
              </a:rPr>
              <a:t>ดำรงค์ศิริ</a:t>
            </a:r>
            <a:endParaRPr lang="th-TH" sz="2400" b="1" dirty="0">
              <a:latin typeface="Browallia New" pitchFamily="34" charset="-34"/>
              <a:cs typeface="Browallia New" pitchFamily="34" charset="-34"/>
            </a:endParaRPr>
          </a:p>
        </p:txBody>
      </p:sp>
      <p:cxnSp>
        <p:nvCxnSpPr>
          <p:cNvPr id="24" name="ลูกศรเชื่อมต่อแบบตรง 23"/>
          <p:cNvCxnSpPr>
            <a:stCxn id="18" idx="3"/>
          </p:cNvCxnSpPr>
          <p:nvPr/>
        </p:nvCxnSpPr>
        <p:spPr>
          <a:xfrm>
            <a:off x="3786182" y="1214422"/>
            <a:ext cx="100013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ตัวเชื่อมต่อตรง 30"/>
          <p:cNvCxnSpPr/>
          <p:nvPr/>
        </p:nvCxnSpPr>
        <p:spPr>
          <a:xfrm rot="5400000">
            <a:off x="5322718" y="2034990"/>
            <a:ext cx="785819" cy="194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ตัวเชื่อมต่อตรง 36"/>
          <p:cNvCxnSpPr/>
          <p:nvPr/>
        </p:nvCxnSpPr>
        <p:spPr>
          <a:xfrm rot="10800000">
            <a:off x="4786314" y="2428868"/>
            <a:ext cx="92869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มุมมน 3"/>
          <p:cNvSpPr/>
          <p:nvPr/>
        </p:nvSpPr>
        <p:spPr>
          <a:xfrm>
            <a:off x="142844" y="285728"/>
            <a:ext cx="8786874" cy="207170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ctr">
            <a:noAutofit/>
          </a:bodyPr>
          <a:lstStyle/>
          <a:p>
            <a:pPr algn="ctr"/>
            <a:r>
              <a:rPr lang="th-TH" sz="60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ผลลัพธ์การดำเนินงาน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57224" y="3500438"/>
            <a:ext cx="7643866" cy="110799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 </a:t>
            </a:r>
            <a:r>
              <a:rPr lang="th-TH" dirty="0" smtClean="0"/>
              <a:t>  </a:t>
            </a:r>
            <a:r>
              <a:rPr lang="th-TH" sz="6600" dirty="0" smtClean="0">
                <a:solidFill>
                  <a:srgbClr val="7030A0"/>
                </a:solidFill>
              </a:rPr>
              <a:t>ตัวชี้วัดทางคลินิกเฉพาะโรค</a:t>
            </a:r>
            <a:endParaRPr lang="th-TH" sz="66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62734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70705"/>
            <a:ext cx="9144000" cy="715089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latin typeface="Browallia New" pitchFamily="34" charset="-34"/>
                <a:cs typeface="Browallia New" pitchFamily="34" charset="-34"/>
              </a:rPr>
              <a:t>ทบทวนอุบัติการณ์</a:t>
            </a:r>
            <a:r>
              <a:rPr lang="th-TH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ผู้ป่วยเสียชีวิต</a:t>
            </a:r>
          </a:p>
        </p:txBody>
      </p:sp>
      <p:graphicFrame>
        <p:nvGraphicFramePr>
          <p:cNvPr id="3" name="แผนภูมิ 2"/>
          <p:cNvGraphicFramePr/>
          <p:nvPr/>
        </p:nvGraphicFramePr>
        <p:xfrm>
          <a:off x="571472" y="928670"/>
          <a:ext cx="7643866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28596" y="4931174"/>
            <a:ext cx="8215370" cy="1569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BrowalliaUPC" pitchFamily="34" charset="-34"/>
                <a:cs typeface="BrowalliaUPC" pitchFamily="34" charset="-34"/>
              </a:rPr>
              <a:t>2557 Delay  Refer  severe PIH  </a:t>
            </a:r>
            <a:r>
              <a:rPr lang="th-TH" sz="2400" b="1" dirty="0" smtClean="0">
                <a:latin typeface="BrowalliaUPC" pitchFamily="34" charset="-34"/>
                <a:cs typeface="BrowalliaUPC" pitchFamily="34" charset="-34"/>
              </a:rPr>
              <a:t>  แก้ไข อบรมให้ความรู้และ</a:t>
            </a:r>
            <a:r>
              <a:rPr lang="en-US" sz="2400" b="1" dirty="0" smtClean="0">
                <a:latin typeface="BrowalliaUPC" pitchFamily="34" charset="-34"/>
                <a:cs typeface="BrowalliaUPC" pitchFamily="34" charset="-34"/>
              </a:rPr>
              <a:t>Training </a:t>
            </a:r>
            <a:r>
              <a:rPr lang="th-TH" sz="2400" b="1" dirty="0" smtClean="0">
                <a:latin typeface="BrowalliaUPC" pitchFamily="34" charset="-34"/>
                <a:cs typeface="BrowalliaUPC" pitchFamily="34" charset="-34"/>
              </a:rPr>
              <a:t>การให้ยา </a:t>
            </a:r>
            <a:r>
              <a:rPr lang="en-US" sz="2400" b="1" dirty="0" smtClean="0">
                <a:latin typeface="BrowalliaUPC" pitchFamily="34" charset="-34"/>
                <a:cs typeface="BrowalliaUPC" pitchFamily="34" charset="-34"/>
              </a:rPr>
              <a:t>MaSo4</a:t>
            </a:r>
          </a:p>
          <a:p>
            <a:pPr marL="457200" indent="-457200">
              <a:buAutoNum type="arabicPlain" startAt="2558"/>
            </a:pPr>
            <a:r>
              <a:rPr lang="en-US" sz="2400" b="1" dirty="0" smtClean="0">
                <a:latin typeface="BrowalliaUPC" pitchFamily="34" charset="-34"/>
                <a:cs typeface="BrowalliaUPC" pitchFamily="34" charset="-34"/>
              </a:rPr>
              <a:t> MISS </a:t>
            </a:r>
            <a:r>
              <a:rPr lang="en-US" sz="2400" b="1" dirty="0" err="1" smtClean="0">
                <a:latin typeface="BrowalliaUPC" pitchFamily="34" charset="-34"/>
                <a:cs typeface="BrowalliaUPC" pitchFamily="34" charset="-34"/>
              </a:rPr>
              <a:t>Dx</a:t>
            </a:r>
            <a:r>
              <a:rPr lang="en-US" sz="2400" b="1" dirty="0" smtClean="0">
                <a:latin typeface="BrowalliaUPC" pitchFamily="34" charset="-34"/>
                <a:cs typeface="BrowalliaUPC" pitchFamily="34" charset="-34"/>
              </a:rPr>
              <a:t>. STMEI    </a:t>
            </a:r>
            <a:r>
              <a:rPr lang="th-TH" sz="2400" b="1" dirty="0" smtClean="0">
                <a:latin typeface="BrowalliaUPC" pitchFamily="34" charset="-34"/>
                <a:cs typeface="BrowalliaUPC" pitchFamily="34" charset="-34"/>
              </a:rPr>
              <a:t>แก้ไข กำหนดแนวทางประเมินซ้ำ </a:t>
            </a:r>
          </a:p>
          <a:p>
            <a:r>
              <a:rPr lang="en-US" sz="2400" b="1" dirty="0" smtClean="0">
                <a:latin typeface="BrowalliaUPC" pitchFamily="34" charset="-34"/>
                <a:cs typeface="BrowalliaUPC" pitchFamily="34" charset="-34"/>
              </a:rPr>
              <a:t>2559  Birth Asphyxia  </a:t>
            </a:r>
            <a:r>
              <a:rPr lang="th-TH" sz="2400" b="1" dirty="0" smtClean="0">
                <a:latin typeface="BrowalliaUPC" pitchFamily="34" charset="-34"/>
                <a:cs typeface="BrowalliaUPC" pitchFamily="34" charset="-34"/>
              </a:rPr>
              <a:t>เข้าถึงบริการล่าช้า</a:t>
            </a:r>
            <a:r>
              <a:rPr lang="en-US" sz="2400" b="1" dirty="0" smtClean="0">
                <a:latin typeface="BrowalliaUPC" pitchFamily="34" charset="-34"/>
                <a:cs typeface="BrowalliaUPC" pitchFamily="34" charset="-34"/>
              </a:rPr>
              <a:t>- Sepsis </a:t>
            </a:r>
            <a:r>
              <a:rPr lang="th-TH" sz="2400" b="1" dirty="0" smtClean="0">
                <a:latin typeface="BrowalliaUPC" pitchFamily="34" charset="-34"/>
                <a:cs typeface="BrowalliaUPC" pitchFamily="34" charset="-34"/>
              </a:rPr>
              <a:t> </a:t>
            </a:r>
            <a:r>
              <a:rPr lang="en-US" sz="2400" b="1" dirty="0" smtClean="0">
                <a:latin typeface="BrowalliaUPC" pitchFamily="34" charset="-34"/>
                <a:cs typeface="BrowalliaUPC" pitchFamily="34" charset="-34"/>
              </a:rPr>
              <a:t>sever pneumonia   </a:t>
            </a:r>
            <a:r>
              <a:rPr lang="th-TH" sz="2400" b="1" dirty="0" smtClean="0">
                <a:latin typeface="BrowalliaUPC" pitchFamily="34" charset="-34"/>
                <a:cs typeface="BrowalliaUPC" pitchFamily="34" charset="-34"/>
              </a:rPr>
              <a:t>ประเมินและประเมินซ้ำไม่เหมาะสม</a:t>
            </a:r>
            <a:endParaRPr lang="th-TH" sz="2400" dirty="0">
              <a:latin typeface="BrowalliaUPC" pitchFamily="34" charset="-34"/>
              <a:cs typeface="BrowalliaUPC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32" y="0"/>
            <a:ext cx="9144000" cy="715089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อัตราการ</a:t>
            </a:r>
            <a:r>
              <a:rPr lang="en-US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Re- Visit </a:t>
            </a:r>
            <a:r>
              <a:rPr lang="th-TH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ได้</a:t>
            </a:r>
            <a:r>
              <a:rPr lang="en-US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admit </a:t>
            </a:r>
            <a:r>
              <a:rPr lang="th-TH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ใน 48 ชม</a:t>
            </a:r>
          </a:p>
        </p:txBody>
      </p:sp>
      <p:graphicFrame>
        <p:nvGraphicFramePr>
          <p:cNvPr id="3" name="แผนภูมิ 2"/>
          <p:cNvGraphicFramePr/>
          <p:nvPr/>
        </p:nvGraphicFramePr>
        <p:xfrm>
          <a:off x="428596" y="642918"/>
          <a:ext cx="8001056" cy="3214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00034" y="4286256"/>
            <a:ext cx="2820155" cy="132343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sz="2000" b="1" u="sng" dirty="0" smtClean="0">
                <a:solidFill>
                  <a:srgbClr val="0000CC"/>
                </a:solidFill>
                <a:latin typeface="BrowalliaUPC" pitchFamily="34" charset="-34"/>
                <a:cs typeface="BrowalliaUPC" pitchFamily="34" charset="-34"/>
              </a:rPr>
              <a:t>สาเหตุ</a:t>
            </a:r>
            <a:endParaRPr lang="en-US" sz="2000" b="1" u="sng" dirty="0">
              <a:solidFill>
                <a:srgbClr val="0000CC"/>
              </a:solidFill>
              <a:latin typeface="BrowalliaUPC" pitchFamily="34" charset="-34"/>
              <a:cs typeface="BrowalliaUPC" pitchFamily="34" charset="-34"/>
            </a:endParaRPr>
          </a:p>
          <a:p>
            <a:r>
              <a:rPr lang="th-TH" sz="2000" dirty="0" smtClean="0">
                <a:latin typeface="BrowalliaUPC" pitchFamily="34" charset="-34"/>
                <a:cs typeface="BrowalliaUPC" pitchFamily="34" charset="-34"/>
              </a:rPr>
              <a:t>    1.</a:t>
            </a:r>
            <a:r>
              <a:rPr lang="th-TH" sz="2000" dirty="0">
                <a:latin typeface="BrowalliaUPC" pitchFamily="34" charset="-34"/>
                <a:cs typeface="BrowalliaUPC" pitchFamily="34" charset="-34"/>
              </a:rPr>
              <a:t>การประเมินผู้ป่วยไม่ถูกต้องและไม่ครอบคลุม ไม่ได้ประเมินซ้ำ </a:t>
            </a:r>
            <a:endParaRPr lang="th-TH" sz="2000" dirty="0" smtClean="0">
              <a:latin typeface="BrowalliaUPC" pitchFamily="34" charset="-34"/>
              <a:cs typeface="BrowalliaUPC" pitchFamily="34" charset="-34"/>
            </a:endParaRPr>
          </a:p>
          <a:p>
            <a:endParaRPr lang="en-US" sz="2000" dirty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00430" y="4071942"/>
            <a:ext cx="5286411" cy="193899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sz="2000" b="1" u="sng" dirty="0">
                <a:solidFill>
                  <a:srgbClr val="0000CC"/>
                </a:solidFill>
                <a:latin typeface="BrowalliaUPC" pitchFamily="34" charset="-34"/>
                <a:cs typeface="BrowalliaUPC" pitchFamily="34" charset="-34"/>
              </a:rPr>
              <a:t>แนวทางการปรับปรุง</a:t>
            </a:r>
            <a:endParaRPr lang="en-US" sz="2000" b="1" u="sng" dirty="0">
              <a:solidFill>
                <a:srgbClr val="0000CC"/>
              </a:solidFill>
              <a:latin typeface="BrowalliaUPC" pitchFamily="34" charset="-34"/>
              <a:cs typeface="BrowalliaUPC" pitchFamily="34" charset="-34"/>
            </a:endParaRPr>
          </a:p>
          <a:p>
            <a:pPr marL="342900" lvl="0" indent="-342900">
              <a:buFont typeface="Wingdings" pitchFamily="2" charset="2"/>
              <a:buChar char="§"/>
            </a:pPr>
            <a:r>
              <a:rPr lang="th-TH" sz="2000" dirty="0" smtClean="0">
                <a:latin typeface="BrowalliaUPC" pitchFamily="34" charset="-34"/>
                <a:cs typeface="BrowalliaUPC" pitchFamily="34" charset="-34"/>
              </a:rPr>
              <a:t>ให้ความรู้ทาง</a:t>
            </a:r>
            <a:r>
              <a:rPr lang="th-TH" sz="2000" dirty="0" err="1" smtClean="0">
                <a:latin typeface="BrowalliaUPC" pitchFamily="34" charset="-34"/>
                <a:cs typeface="BrowalliaUPC" pitchFamily="34" charset="-34"/>
              </a:rPr>
              <a:t>ไลน์</a:t>
            </a:r>
            <a:r>
              <a:rPr lang="th-TH" sz="2000" dirty="0" smtClean="0">
                <a:latin typeface="BrowalliaUPC" pitchFamily="34" charset="-34"/>
                <a:cs typeface="BrowalliaUPC" pitchFamily="34" charset="-34"/>
              </a:rPr>
              <a:t> กลุ่ม</a:t>
            </a:r>
            <a:r>
              <a:rPr lang="en-US" sz="2000" dirty="0" smtClean="0">
                <a:latin typeface="BrowalliaUPC" pitchFamily="34" charset="-34"/>
                <a:cs typeface="BrowalliaUPC" pitchFamily="34" charset="-34"/>
              </a:rPr>
              <a:t>KM </a:t>
            </a:r>
            <a:r>
              <a:rPr lang="th-TH" sz="2000" dirty="0" smtClean="0">
                <a:latin typeface="BrowalliaUPC" pitchFamily="34" charset="-34"/>
                <a:cs typeface="BrowalliaUPC" pitchFamily="34" charset="-34"/>
              </a:rPr>
              <a:t>ของ รพ เรื่อง การตรวจ</a:t>
            </a:r>
            <a:r>
              <a:rPr lang="th-TH" sz="2000" dirty="0">
                <a:latin typeface="BrowalliaUPC" pitchFamily="34" charset="-34"/>
                <a:cs typeface="BrowalliaUPC" pitchFamily="34" charset="-34"/>
              </a:rPr>
              <a:t>รักษาโรคเบื้องต้นแก่พยาบาลผู้ให้บริการตรวจรักษานอกเวลาราชการ</a:t>
            </a:r>
            <a:endParaRPr lang="en-US" sz="2000" dirty="0">
              <a:latin typeface="BrowalliaUPC" pitchFamily="34" charset="-34"/>
              <a:cs typeface="BrowalliaUPC" pitchFamily="34" charset="-34"/>
            </a:endParaRPr>
          </a:p>
          <a:p>
            <a:pPr marL="342900" lvl="0" indent="-342900">
              <a:buFont typeface="Wingdings" pitchFamily="2" charset="2"/>
              <a:buChar char="§"/>
            </a:pPr>
            <a:r>
              <a:rPr lang="th-TH" sz="2000" dirty="0">
                <a:latin typeface="BrowalliaUPC" pitchFamily="34" charset="-34"/>
                <a:cs typeface="BrowalliaUPC" pitchFamily="34" charset="-34"/>
              </a:rPr>
              <a:t>จัดทำแนวทางการดูแลรักษาโรคที่มารักษาซ้ำ</a:t>
            </a:r>
            <a:r>
              <a:rPr lang="th-TH" sz="2000" dirty="0" smtClean="0">
                <a:latin typeface="BrowalliaUPC" pitchFamily="34" charset="-34"/>
                <a:cs typeface="BrowalliaUPC" pitchFamily="34" charset="-34"/>
              </a:rPr>
              <a:t>บ่อยๆ ได้แก่</a:t>
            </a:r>
          </a:p>
          <a:p>
            <a:pPr marL="342900" lvl="0" indent="-342900">
              <a:buFont typeface="Wingdings" pitchFamily="2" charset="2"/>
              <a:buChar char="§"/>
            </a:pPr>
            <a:r>
              <a:rPr lang="th-TH" sz="2000" dirty="0" smtClean="0">
                <a:latin typeface="BrowalliaUPC" pitchFamily="34" charset="-34"/>
                <a:cs typeface="BrowalliaUPC" pitchFamily="34" charset="-34"/>
              </a:rPr>
              <a:t> </a:t>
            </a:r>
            <a:r>
              <a:rPr lang="en-US" sz="2000" dirty="0" smtClean="0">
                <a:latin typeface="BrowalliaUPC" pitchFamily="34" charset="-34"/>
                <a:cs typeface="BrowalliaUPC" pitchFamily="34" charset="-34"/>
              </a:rPr>
              <a:t>Diarrhea Status Asthmatic us  COPD    Exacerbation</a:t>
            </a:r>
            <a:endParaRPr lang="th-TH" sz="2000" dirty="0" smtClean="0">
              <a:latin typeface="BrowalliaUPC" pitchFamily="34" charset="-34"/>
              <a:cs typeface="BrowalliaUPC" pitchFamily="34" charset="-34"/>
            </a:endParaRPr>
          </a:p>
          <a:p>
            <a:pPr marL="342900" lvl="0" indent="-342900"/>
            <a:r>
              <a:rPr lang="th-TH" sz="2000" dirty="0" smtClean="0">
                <a:latin typeface="BrowalliaUPC" pitchFamily="34" charset="-34"/>
                <a:cs typeface="BrowalliaUPC" pitchFamily="34" charset="-34"/>
              </a:rPr>
              <a:t>     ทบทวน</a:t>
            </a:r>
            <a:r>
              <a:rPr lang="th-TH" sz="2000" dirty="0">
                <a:latin typeface="BrowalliaUPC" pitchFamily="34" charset="-34"/>
                <a:cs typeface="BrowalliaUPC" pitchFamily="34" charset="-34"/>
              </a:rPr>
              <a:t>ตรวจรักษาโดยผู้ชำนาญ</a:t>
            </a:r>
            <a:r>
              <a:rPr lang="th-TH" sz="2000" dirty="0" smtClean="0">
                <a:latin typeface="BrowalliaUPC" pitchFamily="34" charset="-34"/>
                <a:cs typeface="BrowalliaUPC" pitchFamily="34" charset="-34"/>
              </a:rPr>
              <a:t>กว่า ทุกเดือน</a:t>
            </a:r>
            <a:endParaRPr lang="en-US" sz="2000" dirty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8" name="คำบรรยายภาพแบบสี่เหลี่ยม 7"/>
          <p:cNvSpPr/>
          <p:nvPr/>
        </p:nvSpPr>
        <p:spPr>
          <a:xfrm>
            <a:off x="6215074" y="642918"/>
            <a:ext cx="2571736" cy="1857388"/>
          </a:xfrm>
          <a:prstGeom prst="wedgeRectCallout">
            <a:avLst>
              <a:gd name="adj1" fmla="val -61237"/>
              <a:gd name="adj2" fmla="val -910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2000" b="1" dirty="0" smtClean="0">
                <a:latin typeface="BrowalliaUPC" pitchFamily="34" charset="-34"/>
                <a:cs typeface="BrowalliaUPC" pitchFamily="34" charset="-34"/>
              </a:rPr>
              <a:t>เกิด </a:t>
            </a:r>
            <a:r>
              <a:rPr lang="en-US" sz="2000" b="1" dirty="0" smtClean="0">
                <a:latin typeface="BrowalliaUPC" pitchFamily="34" charset="-34"/>
                <a:cs typeface="BrowalliaUPC" pitchFamily="34" charset="-34"/>
              </a:rPr>
              <a:t>AE 10 </a:t>
            </a:r>
            <a:r>
              <a:rPr lang="th-TH" sz="2000" b="1" dirty="0" smtClean="0">
                <a:latin typeface="BrowalliaUPC" pitchFamily="34" charset="-34"/>
                <a:cs typeface="BrowalliaUPC" pitchFamily="34" charset="-34"/>
              </a:rPr>
              <a:t>ครั้ง</a:t>
            </a:r>
          </a:p>
          <a:p>
            <a:r>
              <a:rPr lang="th-TH" sz="2000" b="1" dirty="0" smtClean="0">
                <a:latin typeface="BrowalliaUPC" pitchFamily="34" charset="-34"/>
                <a:cs typeface="BrowalliaUPC" pitchFamily="34" charset="-34"/>
              </a:rPr>
              <a:t> ใน เด็ก </a:t>
            </a:r>
            <a:r>
              <a:rPr lang="en-US" sz="2000" b="1" dirty="0" err="1" smtClean="0">
                <a:latin typeface="BrowalliaUPC" pitchFamily="34" charset="-34"/>
                <a:cs typeface="BrowalliaUPC" pitchFamily="34" charset="-34"/>
              </a:rPr>
              <a:t>Dx</a:t>
            </a:r>
            <a:r>
              <a:rPr lang="en-US" sz="2000" b="1" dirty="0" smtClean="0">
                <a:latin typeface="BrowalliaUPC" pitchFamily="34" charset="-34"/>
                <a:cs typeface="BrowalliaUPC" pitchFamily="34" charset="-34"/>
              </a:rPr>
              <a:t> Status Asthmatic </a:t>
            </a:r>
          </a:p>
          <a:p>
            <a:r>
              <a:rPr lang="en-US" sz="2000" b="1" dirty="0" smtClean="0">
                <a:latin typeface="BrowalliaUPC" pitchFamily="34" charset="-34"/>
                <a:cs typeface="BrowalliaUPC" pitchFamily="34" charset="-34"/>
              </a:rPr>
              <a:t> </a:t>
            </a:r>
            <a:r>
              <a:rPr lang="th-TH" sz="2000" b="1" dirty="0" smtClean="0">
                <a:latin typeface="BrowalliaUPC" pitchFamily="34" charset="-34"/>
                <a:cs typeface="BrowalliaUPC" pitchFamily="34" charset="-34"/>
              </a:rPr>
              <a:t>ผู้ใหญ่</a:t>
            </a:r>
            <a:r>
              <a:rPr lang="en-US" sz="2000" b="1" dirty="0" smtClean="0">
                <a:latin typeface="BrowalliaUPC" pitchFamily="34" charset="-34"/>
                <a:cs typeface="BrowalliaUPC" pitchFamily="34" charset="-34"/>
              </a:rPr>
              <a:t>COPD /Asthma Exacerbation / Dm hyperglycemia/ </a:t>
            </a:r>
            <a:r>
              <a:rPr lang="en-US" sz="2000" b="1" dirty="0" err="1" smtClean="0">
                <a:latin typeface="BrowalliaUPC" pitchFamily="34" charset="-34"/>
                <a:cs typeface="BrowalliaUPC" pitchFamily="34" charset="-34"/>
              </a:rPr>
              <a:t>cellulitis</a:t>
            </a:r>
            <a:endParaRPr lang="en-US" sz="2000" b="1" dirty="0">
              <a:latin typeface="BrowalliaUPC" pitchFamily="34" charset="-34"/>
              <a:cs typeface="BrowalliaUPC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715089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อัตราการ</a:t>
            </a:r>
            <a:r>
              <a:rPr lang="en-US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Re- admit </a:t>
            </a:r>
            <a:r>
              <a:rPr lang="th-TH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ใน 28 วัน</a:t>
            </a:r>
          </a:p>
        </p:txBody>
      </p:sp>
      <p:graphicFrame>
        <p:nvGraphicFramePr>
          <p:cNvPr id="3" name="แผนภูมิ 2"/>
          <p:cNvGraphicFramePr/>
          <p:nvPr/>
        </p:nvGraphicFramePr>
        <p:xfrm>
          <a:off x="642910" y="1142984"/>
          <a:ext cx="7643866" cy="3214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39552" y="5357826"/>
            <a:ext cx="7848871" cy="83099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solidFill>
                  <a:srgbClr val="0070C0"/>
                </a:solidFill>
                <a:latin typeface="BrowalliaUPC" pitchFamily="34" charset="-34"/>
                <a:cs typeface="BrowalliaUPC" pitchFamily="34" charset="-34"/>
              </a:rPr>
              <a:t>ผลการพัฒนา พัฒนา </a:t>
            </a:r>
            <a:r>
              <a:rPr lang="en-US" sz="2400" b="1" dirty="0" smtClean="0">
                <a:solidFill>
                  <a:srgbClr val="0070C0"/>
                </a:solidFill>
                <a:latin typeface="BrowalliaUPC" pitchFamily="34" charset="-34"/>
                <a:cs typeface="BrowalliaUPC" pitchFamily="34" charset="-34"/>
              </a:rPr>
              <a:t>D/C</a:t>
            </a:r>
            <a:r>
              <a:rPr lang="th-TH" sz="2400" b="1" dirty="0" smtClean="0">
                <a:solidFill>
                  <a:srgbClr val="0070C0"/>
                </a:solidFill>
                <a:latin typeface="BrowalliaUPC" pitchFamily="34" charset="-34"/>
                <a:cs typeface="BrowalliaUPC" pitchFamily="34" charset="-34"/>
              </a:rPr>
              <a:t> </a:t>
            </a:r>
            <a:r>
              <a:rPr lang="en-US" sz="2400" b="1" dirty="0" smtClean="0">
                <a:solidFill>
                  <a:srgbClr val="0070C0"/>
                </a:solidFill>
                <a:latin typeface="BrowalliaUPC" pitchFamily="34" charset="-34"/>
                <a:cs typeface="BrowalliaUPC" pitchFamily="34" charset="-34"/>
              </a:rPr>
              <a:t> plan Continuity of Care</a:t>
            </a:r>
            <a:r>
              <a:rPr lang="th-TH" sz="2400" b="1" dirty="0" smtClean="0">
                <a:solidFill>
                  <a:srgbClr val="0070C0"/>
                </a:solidFill>
                <a:latin typeface="BrowalliaUPC" pitchFamily="34" charset="-34"/>
                <a:cs typeface="BrowalliaUPC" pitchFamily="34" charset="-34"/>
              </a:rPr>
              <a:t> ในโรค </a:t>
            </a:r>
            <a:r>
              <a:rPr lang="en-US" sz="2400" b="1" dirty="0" smtClean="0">
                <a:solidFill>
                  <a:srgbClr val="0070C0"/>
                </a:solidFill>
                <a:latin typeface="BrowalliaUPC" pitchFamily="34" charset="-34"/>
                <a:cs typeface="BrowalliaUPC" pitchFamily="34" charset="-34"/>
              </a:rPr>
              <a:t>COPD</a:t>
            </a:r>
            <a:r>
              <a:rPr lang="th-TH" sz="2400" b="1" dirty="0" smtClean="0">
                <a:solidFill>
                  <a:srgbClr val="0070C0"/>
                </a:solidFill>
                <a:latin typeface="BrowalliaUPC" pitchFamily="34" charset="-34"/>
                <a:cs typeface="BrowalliaUPC" pitchFamily="34" charset="-34"/>
              </a:rPr>
              <a:t>,</a:t>
            </a:r>
            <a:r>
              <a:rPr lang="en-US" sz="2400" b="1" dirty="0" smtClean="0">
                <a:solidFill>
                  <a:srgbClr val="0070C0"/>
                </a:solidFill>
                <a:latin typeface="BrowalliaUPC" pitchFamily="34" charset="-34"/>
                <a:cs typeface="BrowalliaUPC" pitchFamily="34" charset="-34"/>
              </a:rPr>
              <a:t> CKD   CHF   CA </a:t>
            </a:r>
            <a:r>
              <a:rPr lang="th-TH" sz="2400" b="1" dirty="0" smtClean="0">
                <a:solidFill>
                  <a:srgbClr val="0070C0"/>
                </a:solidFill>
                <a:latin typeface="BrowalliaUPC" pitchFamily="34" charset="-34"/>
                <a:cs typeface="BrowalliaUPC" pitchFamily="34" charset="-34"/>
              </a:rPr>
              <a:t>ผู้ป่วย</a:t>
            </a:r>
            <a:r>
              <a:rPr lang="th-TH" sz="2400" b="1" dirty="0">
                <a:solidFill>
                  <a:srgbClr val="0070C0"/>
                </a:solidFill>
                <a:latin typeface="BrowalliaUPC" pitchFamily="34" charset="-34"/>
                <a:cs typeface="BrowalliaUPC" pitchFamily="34" charset="-34"/>
              </a:rPr>
              <a:t>ระยะสุดท้าย,ผู้ป่วยช่วยเหลือตัวเองได้น้อยคาสายสวนปัสสาวะมีแผลเรื้อรัง</a:t>
            </a:r>
            <a:endParaRPr lang="en-US" sz="2400" b="1" dirty="0">
              <a:solidFill>
                <a:srgbClr val="0070C0"/>
              </a:solidFill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643480" y="4365104"/>
            <a:ext cx="2632376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>
                <a:latin typeface="BrowalliaUPC" pitchFamily="34" charset="-34"/>
                <a:cs typeface="BrowalliaUPC" pitchFamily="34" charset="-34"/>
              </a:rPr>
              <a:t>เป้าหมาย ≤  ร้อย 4   </a:t>
            </a:r>
          </a:p>
          <a:p>
            <a:pPr algn="ctr"/>
            <a:r>
              <a:rPr lang="th-TH" sz="2400" dirty="0" smtClean="0">
                <a:latin typeface="BrowalliaUPC" pitchFamily="34" charset="-34"/>
                <a:cs typeface="BrowalliaUPC" pitchFamily="34" charset="-34"/>
              </a:rPr>
              <a:t> </a:t>
            </a:r>
            <a:r>
              <a:rPr lang="en-US" sz="2400" dirty="0" smtClean="0">
                <a:latin typeface="BrowalliaUPC" pitchFamily="34" charset="-34"/>
                <a:cs typeface="BrowalliaUPC" pitchFamily="34" charset="-34"/>
              </a:rPr>
              <a:t>F 2  = 3.80</a:t>
            </a:r>
            <a:endParaRPr lang="en-US" sz="2400" dirty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7" name="คำบรรยายภาพแบบสี่เหลี่ยม 6"/>
          <p:cNvSpPr/>
          <p:nvPr/>
        </p:nvSpPr>
        <p:spPr>
          <a:xfrm>
            <a:off x="5500694" y="642918"/>
            <a:ext cx="3357586" cy="928694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latin typeface="BrowalliaUPC" pitchFamily="34" charset="-34"/>
                <a:cs typeface="BrowalliaUPC" pitchFamily="34" charset="-34"/>
              </a:rPr>
              <a:t>พบ </a:t>
            </a:r>
            <a:r>
              <a:rPr lang="en-US" sz="2400" b="1" dirty="0" smtClean="0">
                <a:latin typeface="BrowalliaUPC" pitchFamily="34" charset="-34"/>
                <a:cs typeface="BrowalliaUPC" pitchFamily="34" charset="-34"/>
              </a:rPr>
              <a:t>Re-admit </a:t>
            </a:r>
            <a:r>
              <a:rPr lang="th-TH" sz="2400" b="1" dirty="0" smtClean="0">
                <a:latin typeface="BrowalliaUPC" pitchFamily="34" charset="-34"/>
                <a:cs typeface="BrowalliaUPC" pitchFamily="34" charset="-34"/>
              </a:rPr>
              <a:t>มากใน  </a:t>
            </a:r>
            <a:r>
              <a:rPr lang="en-US" sz="2400" b="1" dirty="0" smtClean="0">
                <a:latin typeface="BrowalliaUPC" pitchFamily="34" charset="-34"/>
                <a:cs typeface="BrowalliaUPC" pitchFamily="34" charset="-34"/>
              </a:rPr>
              <a:t>COPD / CKD /</a:t>
            </a:r>
            <a:r>
              <a:rPr lang="en-US" sz="2400" b="1" dirty="0" err="1" smtClean="0">
                <a:latin typeface="BrowalliaUPC" pitchFamily="34" charset="-34"/>
                <a:cs typeface="BrowalliaUPC" pitchFamily="34" charset="-34"/>
              </a:rPr>
              <a:t>pyelonephitis</a:t>
            </a:r>
            <a:r>
              <a:rPr lang="en-US" sz="2400" b="1" dirty="0" smtClean="0">
                <a:latin typeface="BrowalliaUPC" pitchFamily="34" charset="-34"/>
                <a:cs typeface="BrowalliaUPC" pitchFamily="34" charset="-34"/>
              </a:rPr>
              <a:t> / CA</a:t>
            </a:r>
            <a:endParaRPr lang="en-US" sz="2400" b="1" dirty="0">
              <a:latin typeface="BrowalliaUPC" pitchFamily="34" charset="-34"/>
              <a:cs typeface="BrowalliaUPC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แผนภูมิ 1"/>
          <p:cNvGraphicFramePr/>
          <p:nvPr>
            <p:extLst>
              <p:ext uri="{D42A27DB-BD31-4B8C-83A1-F6EECF244321}">
                <p14:modId xmlns="" xmlns:p14="http://schemas.microsoft.com/office/powerpoint/2010/main" val="2700029685"/>
              </p:ext>
            </p:extLst>
          </p:nvPr>
        </p:nvGraphicFramePr>
        <p:xfrm>
          <a:off x="1000100" y="1428736"/>
          <a:ext cx="7215238" cy="3214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คำบรรยายภาพแบบสี่เหลี่ยมมุมมน 7"/>
          <p:cNvSpPr/>
          <p:nvPr/>
        </p:nvSpPr>
        <p:spPr>
          <a:xfrm>
            <a:off x="1928794" y="1357298"/>
            <a:ext cx="3214710" cy="357190"/>
          </a:xfrm>
          <a:prstGeom prst="wedgeRoundRectCallout">
            <a:avLst>
              <a:gd name="adj1" fmla="val 50481"/>
              <a:gd name="adj2" fmla="val 455641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000" dirty="0" smtClean="0">
                <a:latin typeface="Browallia New" pitchFamily="34" charset="-34"/>
                <a:cs typeface="Browallia New" pitchFamily="34" charset="-34"/>
              </a:rPr>
              <a:t>ทำ</a:t>
            </a:r>
            <a:r>
              <a:rPr lang="en-US" sz="2000" dirty="0" smtClean="0">
                <a:latin typeface="Browallia New" pitchFamily="34" charset="-34"/>
                <a:cs typeface="Browallia New" pitchFamily="34" charset="-34"/>
              </a:rPr>
              <a:t> PCI </a:t>
            </a:r>
            <a:r>
              <a:rPr lang="th-TH" sz="2000" dirty="0" smtClean="0">
                <a:latin typeface="Browallia New" pitchFamily="34" charset="-34"/>
                <a:cs typeface="Browallia New" pitchFamily="34" charset="-34"/>
              </a:rPr>
              <a:t>ที่ รพ</a:t>
            </a:r>
            <a:r>
              <a:rPr lang="en-US" sz="2000" dirty="0" smtClean="0">
                <a:latin typeface="Browallia New" pitchFamily="34" charset="-34"/>
                <a:cs typeface="Browallia New" pitchFamily="34" charset="-34"/>
              </a:rPr>
              <a:t>.</a:t>
            </a:r>
            <a:r>
              <a:rPr lang="th-TH" sz="2000" dirty="0" err="1" smtClean="0">
                <a:latin typeface="Browallia New" pitchFamily="34" charset="-34"/>
                <a:cs typeface="Browallia New" pitchFamily="34" charset="-34"/>
              </a:rPr>
              <a:t>สปส</a:t>
            </a:r>
            <a:r>
              <a:rPr lang="en-US" sz="2000" dirty="0" smtClean="0">
                <a:latin typeface="Browallia New" pitchFamily="34" charset="-34"/>
                <a:cs typeface="Browallia New" pitchFamily="34" charset="-34"/>
              </a:rPr>
              <a:t>. 1</a:t>
            </a:r>
            <a:r>
              <a:rPr lang="th-TH" sz="2000" dirty="0" smtClean="0">
                <a:latin typeface="Browallia New" pitchFamily="34" charset="-34"/>
                <a:cs typeface="Browallia New" pitchFamily="34" charset="-34"/>
              </a:rPr>
              <a:t>ราย</a:t>
            </a: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642910" y="928670"/>
            <a:ext cx="72152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b="1" dirty="0" smtClean="0">
                <a:solidFill>
                  <a:srgbClr val="7030A0"/>
                </a:solidFill>
                <a:latin typeface="Browallia New" pitchFamily="34" charset="-34"/>
                <a:cs typeface="Browallia New" pitchFamily="34" charset="-34"/>
              </a:rPr>
              <a:t>ประเด็นคุณภาพ </a:t>
            </a: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ทันท่วงที ปลอดภัย เหมาะสม ตามมาตรฐานวิชาชีพ</a:t>
            </a:r>
            <a:endParaRPr lang="th-TH" sz="2400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9552" y="4739660"/>
            <a:ext cx="8072494" cy="1569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ผลการพัฒนาที่สำคัญ   </a:t>
            </a:r>
          </a:p>
          <a:p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1. ประชาสัมพันธ์ให้</a:t>
            </a:r>
            <a:r>
              <a:rPr lang="th-TH" sz="2400" dirty="0" err="1" smtClean="0">
                <a:latin typeface="Browallia New" pitchFamily="34" charset="-34"/>
                <a:cs typeface="Browallia New" pitchFamily="34" charset="-34"/>
              </a:rPr>
              <a:t>จนท.</a:t>
            </a: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 เครือข่าย/ ประชาชนเข้าใจ </a:t>
            </a:r>
            <a:r>
              <a:rPr lang="en-US" sz="2400" dirty="0" smtClean="0">
                <a:latin typeface="Browallia New" pitchFamily="34" charset="-34"/>
                <a:cs typeface="Browallia New" pitchFamily="34" charset="-34"/>
              </a:rPr>
              <a:t>Stoke alert  / Sticker </a:t>
            </a: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คำเตือนอาการโรค  </a:t>
            </a:r>
            <a:r>
              <a:rPr lang="en-US" sz="2400" dirty="0" smtClean="0">
                <a:latin typeface="Browallia New" pitchFamily="34" charset="-34"/>
                <a:cs typeface="Browallia New" pitchFamily="34" charset="-34"/>
              </a:rPr>
              <a:t>AMI  Stroke </a:t>
            </a: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บ้านที่เป็นกลุ่มเสี่ยง</a:t>
            </a:r>
          </a:p>
          <a:p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2. จัดทำ</a:t>
            </a:r>
            <a:r>
              <a:rPr lang="en-US" sz="2400" dirty="0" smtClean="0">
                <a:latin typeface="Browallia New" pitchFamily="34" charset="-34"/>
                <a:cs typeface="Browallia New" pitchFamily="34" charset="-34"/>
              </a:rPr>
              <a:t>ACS Mapping </a:t>
            </a: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ให้ครอบคลุมในโรคเสี่ยง </a:t>
            </a:r>
            <a:r>
              <a:rPr lang="en-US" sz="2400" dirty="0" smtClean="0">
                <a:latin typeface="Browallia New" pitchFamily="34" charset="-34"/>
                <a:cs typeface="Browallia New" pitchFamily="34" charset="-34"/>
              </a:rPr>
              <a:t>DM HT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-24"/>
            <a:ext cx="9144000" cy="715089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ผลลัพธ์การดูแลกลุ่มโรคสำคัญ </a:t>
            </a:r>
            <a:r>
              <a:rPr lang="en-US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: </a:t>
            </a:r>
            <a:r>
              <a:rPr lang="th-TH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ฉุกเฉิน</a:t>
            </a:r>
          </a:p>
        </p:txBody>
      </p:sp>
      <p:sp>
        <p:nvSpPr>
          <p:cNvPr id="11" name="คำบรรยายภาพแบบสี่เหลี่ยมมุมมน 10"/>
          <p:cNvSpPr/>
          <p:nvPr/>
        </p:nvSpPr>
        <p:spPr>
          <a:xfrm>
            <a:off x="5357818" y="1357298"/>
            <a:ext cx="3214710" cy="357190"/>
          </a:xfrm>
          <a:prstGeom prst="wedgeRoundRectCallout">
            <a:avLst>
              <a:gd name="adj1" fmla="val -24287"/>
              <a:gd name="adj2" fmla="val 243528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000" dirty="0" smtClean="0">
                <a:latin typeface="Browallia New" pitchFamily="34" charset="-34"/>
                <a:cs typeface="Browallia New" pitchFamily="34" charset="-34"/>
              </a:rPr>
              <a:t>ให้</a:t>
            </a:r>
            <a:r>
              <a:rPr lang="en-US" sz="2000" dirty="0" smtClean="0">
                <a:latin typeface="Browallia New" pitchFamily="34" charset="-34"/>
                <a:cs typeface="Browallia New" pitchFamily="34" charset="-34"/>
              </a:rPr>
              <a:t>Streptokinase </a:t>
            </a:r>
            <a:r>
              <a:rPr lang="th-TH" sz="2000" dirty="0" smtClean="0">
                <a:latin typeface="Browallia New" pitchFamily="34" charset="-34"/>
                <a:cs typeface="Browallia New" pitchFamily="34" charset="-34"/>
              </a:rPr>
              <a:t>1รายใช้เวลา 45 นาที</a:t>
            </a:r>
            <a:endParaRPr lang="th-TH" sz="2000" dirty="0"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487674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แผนภูมิ 1"/>
          <p:cNvGraphicFramePr/>
          <p:nvPr/>
        </p:nvGraphicFramePr>
        <p:xfrm>
          <a:off x="714348" y="1071546"/>
          <a:ext cx="7643866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0" y="-24"/>
            <a:ext cx="9144000" cy="715089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 ผลลัพธ์การดูแลกลุ่มโรค </a:t>
            </a:r>
            <a:r>
              <a:rPr lang="en-US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: </a:t>
            </a:r>
            <a:r>
              <a:rPr lang="th-TH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ฉุกเฉิน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71472" y="5211777"/>
            <a:ext cx="8072494" cy="12003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th-TH" sz="2400" b="1" dirty="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ผลการพัฒนาที่สำคัญ   </a:t>
            </a:r>
          </a:p>
          <a:p>
            <a:pPr lvl="0"/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1 พัฒนาศักยภาพการให้ยา </a:t>
            </a:r>
            <a:r>
              <a:rPr lang="en-US" sz="2400" dirty="0" smtClean="0">
                <a:latin typeface="Browallia New" pitchFamily="34" charset="-34"/>
                <a:cs typeface="Browallia New" pitchFamily="34" charset="-34"/>
              </a:rPr>
              <a:t>SK </a:t>
            </a: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ในผู้ป่วย </a:t>
            </a:r>
            <a:r>
              <a:rPr lang="en-US" sz="2400" dirty="0" smtClean="0">
                <a:latin typeface="Browallia New" pitchFamily="34" charset="-34"/>
                <a:cs typeface="Browallia New" pitchFamily="34" charset="-34"/>
              </a:rPr>
              <a:t>STEMI </a:t>
            </a: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ปี 2559 ให้ยา</a:t>
            </a:r>
            <a:r>
              <a:rPr lang="en-US" sz="2400" dirty="0" smtClean="0">
                <a:latin typeface="Browallia New" pitchFamily="34" charset="-34"/>
                <a:cs typeface="Browallia New" pitchFamily="34" charset="-34"/>
              </a:rPr>
              <a:t>SK </a:t>
            </a: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 4 ราย หลอดเลือดเปิด 1 ราย </a:t>
            </a:r>
            <a:endParaRPr lang="en-US" sz="2200" b="1" dirty="0" smtClean="0">
              <a:solidFill>
                <a:srgbClr val="0070C0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6" name="สี่เหลี่ยมมุมมน 5"/>
          <p:cNvSpPr/>
          <p:nvPr/>
        </p:nvSpPr>
        <p:spPr>
          <a:xfrm>
            <a:off x="6786578" y="1357298"/>
            <a:ext cx="1643074" cy="500066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ctr">
            <a:noAutofit/>
          </a:bodyPr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AMI</a:t>
            </a:r>
            <a:endParaRPr lang="th-TH" sz="2400" b="1" dirty="0" smtClean="0">
              <a:solidFill>
                <a:srgbClr val="002060"/>
              </a:solidFill>
              <a:latin typeface="Browallia New" pitchFamily="34" charset="-34"/>
              <a:ea typeface="Tahoma" pitchFamily="34" charset="0"/>
              <a:cs typeface="Browall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แผนภูมิ 1"/>
          <p:cNvGraphicFramePr/>
          <p:nvPr/>
        </p:nvGraphicFramePr>
        <p:xfrm>
          <a:off x="714348" y="1071546"/>
          <a:ext cx="7643866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0" y="-24"/>
            <a:ext cx="9144000" cy="715089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 ผลลัพธ์การดูแลกลุ่มโรค </a:t>
            </a:r>
            <a:r>
              <a:rPr lang="en-US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: </a:t>
            </a:r>
            <a:r>
              <a:rPr lang="th-TH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ฉุกเฉิน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71472" y="5211777"/>
            <a:ext cx="8072494" cy="12003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th-TH" sz="2400" b="1" dirty="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ผลการพัฒนาที่สำคัญ   </a:t>
            </a:r>
          </a:p>
          <a:p>
            <a:pPr lvl="0"/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1 พัฒนาศักยภาพการให้ยา </a:t>
            </a:r>
            <a:r>
              <a:rPr lang="en-US" sz="2400" dirty="0" smtClean="0">
                <a:latin typeface="Browallia New" pitchFamily="34" charset="-34"/>
                <a:cs typeface="Browallia New" pitchFamily="34" charset="-34"/>
              </a:rPr>
              <a:t>SK </a:t>
            </a: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ในผู้ป่วย </a:t>
            </a:r>
            <a:r>
              <a:rPr lang="en-US" sz="2400" dirty="0" smtClean="0">
                <a:latin typeface="Browallia New" pitchFamily="34" charset="-34"/>
                <a:cs typeface="Browallia New" pitchFamily="34" charset="-34"/>
              </a:rPr>
              <a:t>STEMI </a:t>
            </a: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ปี 2559 ให้ยา</a:t>
            </a:r>
            <a:r>
              <a:rPr lang="en-US" sz="2400" dirty="0" smtClean="0">
                <a:latin typeface="Browallia New" pitchFamily="34" charset="-34"/>
                <a:cs typeface="Browallia New" pitchFamily="34" charset="-34"/>
              </a:rPr>
              <a:t>SK </a:t>
            </a: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 4 ราย หลอดเลือดเปิด 1 ราย </a:t>
            </a:r>
            <a:endParaRPr lang="en-US" sz="2200" b="1" dirty="0" smtClean="0">
              <a:solidFill>
                <a:srgbClr val="0070C0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6" name="สี่เหลี่ยมมุมมน 5"/>
          <p:cNvSpPr/>
          <p:nvPr/>
        </p:nvSpPr>
        <p:spPr>
          <a:xfrm>
            <a:off x="6786578" y="1357298"/>
            <a:ext cx="1643074" cy="500066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ctr">
            <a:noAutofit/>
          </a:bodyPr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AMI</a:t>
            </a:r>
            <a:endParaRPr lang="th-TH" sz="2400" b="1" dirty="0" smtClean="0">
              <a:solidFill>
                <a:srgbClr val="002060"/>
              </a:solidFill>
              <a:latin typeface="Browallia New" pitchFamily="34" charset="-34"/>
              <a:ea typeface="Tahoma" pitchFamily="34" charset="0"/>
              <a:cs typeface="Browall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0" y="-24"/>
            <a:ext cx="9144000" cy="715089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endParaRPr lang="th-TH" sz="3600" b="1" dirty="0" smtClean="0">
              <a:solidFill>
                <a:srgbClr val="002060"/>
              </a:solidFill>
              <a:latin typeface="Browallia New" pitchFamily="34" charset="-34"/>
              <a:ea typeface="Tahoma" pitchFamily="34" charset="0"/>
              <a:cs typeface="Browallia New" pitchFamily="34" charset="-34"/>
            </a:endParaRPr>
          </a:p>
        </p:txBody>
      </p:sp>
      <p:sp>
        <p:nvSpPr>
          <p:cNvPr id="21" name="สี่เหลี่ยมผืนผ้า 20"/>
          <p:cNvSpPr/>
          <p:nvPr/>
        </p:nvSpPr>
        <p:spPr>
          <a:xfrm>
            <a:off x="571472" y="928671"/>
            <a:ext cx="8001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th-TH" sz="2400" b="1" dirty="0" smtClean="0">
                <a:solidFill>
                  <a:srgbClr val="7030A0"/>
                </a:solidFill>
                <a:latin typeface="Browallia New" pitchFamily="34" charset="-34"/>
                <a:cs typeface="Browallia New" pitchFamily="34" charset="-34"/>
              </a:rPr>
              <a:t>ประเด็นคุณภาพ  </a:t>
            </a: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เข้าถึงบริการที่จำเป็นได้ง่าย ทันเวลา เหมาะสม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-24"/>
            <a:ext cx="9144000" cy="715089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ผลลัพธ์การดูแลกลุ่ม </a:t>
            </a:r>
            <a:r>
              <a:rPr lang="en-US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: </a:t>
            </a:r>
            <a:r>
              <a:rPr lang="th-TH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ฉุกเฉิน</a:t>
            </a:r>
          </a:p>
        </p:txBody>
      </p:sp>
      <p:graphicFrame>
        <p:nvGraphicFramePr>
          <p:cNvPr id="5" name="แผนภูมิ 4"/>
          <p:cNvGraphicFramePr/>
          <p:nvPr>
            <p:extLst>
              <p:ext uri="{D42A27DB-BD31-4B8C-83A1-F6EECF244321}">
                <p14:modId xmlns="" xmlns:p14="http://schemas.microsoft.com/office/powerpoint/2010/main" val="66960407"/>
              </p:ext>
            </p:extLst>
          </p:nvPr>
        </p:nvGraphicFramePr>
        <p:xfrm>
          <a:off x="500034" y="1857364"/>
          <a:ext cx="7858180" cy="2714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สี่เหลี่ยมมุมมน 7"/>
          <p:cNvSpPr/>
          <p:nvPr/>
        </p:nvSpPr>
        <p:spPr>
          <a:xfrm>
            <a:off x="6715140" y="1500174"/>
            <a:ext cx="1785950" cy="500066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ctr">
            <a:noAutofit/>
          </a:bodyPr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Stroke</a:t>
            </a:r>
            <a:endParaRPr lang="th-TH" sz="3200" b="1" dirty="0" smtClean="0">
              <a:solidFill>
                <a:srgbClr val="002060"/>
              </a:solidFill>
              <a:latin typeface="Browallia New" pitchFamily="34" charset="-34"/>
              <a:ea typeface="Tahoma" pitchFamily="34" charset="0"/>
              <a:cs typeface="Browallia New" pitchFamily="34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9552" y="4797152"/>
            <a:ext cx="8072494" cy="1569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th-TH" sz="2400" b="1" dirty="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ผลการพัฒนาที่สำคัญ   </a:t>
            </a:r>
          </a:p>
          <a:p>
            <a:pPr lvl="0"/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1. ประชาสัมพันธ์ให้</a:t>
            </a:r>
            <a:r>
              <a:rPr lang="th-TH" sz="2400" dirty="0" err="1" smtClean="0">
                <a:latin typeface="Browallia New" pitchFamily="34" charset="-34"/>
                <a:cs typeface="Browallia New" pitchFamily="34" charset="-34"/>
              </a:rPr>
              <a:t>จนท.</a:t>
            </a: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 เครือข่าย/ ประชาชนเข้าใจ </a:t>
            </a:r>
            <a:r>
              <a:rPr lang="en-US" sz="2400" dirty="0" smtClean="0">
                <a:latin typeface="Browallia New" pitchFamily="34" charset="-34"/>
                <a:cs typeface="Browallia New" pitchFamily="34" charset="-34"/>
              </a:rPr>
              <a:t>Stoke alert  / </a:t>
            </a:r>
            <a:r>
              <a:rPr lang="en-US" sz="2400" dirty="0" err="1" smtClean="0">
                <a:latin typeface="Browallia New" pitchFamily="34" charset="-34"/>
                <a:cs typeface="Browallia New" pitchFamily="34" charset="-34"/>
              </a:rPr>
              <a:t>Sticter</a:t>
            </a:r>
            <a:r>
              <a:rPr lang="en-US" sz="2400" dirty="0" smtClean="0">
                <a:latin typeface="Browallia New" pitchFamily="34" charset="-34"/>
                <a:cs typeface="Browallia New" pitchFamily="34" charset="-34"/>
              </a:rPr>
              <a:t> </a:t>
            </a: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คำเตือนอาการโรค  </a:t>
            </a:r>
            <a:r>
              <a:rPr lang="en-US" sz="2400" dirty="0" smtClean="0">
                <a:latin typeface="Browallia New" pitchFamily="34" charset="-34"/>
                <a:cs typeface="Browallia New" pitchFamily="34" charset="-34"/>
              </a:rPr>
              <a:t>AMI  Stroke </a:t>
            </a: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บ้านที่เป็นกลุ่มเสี่ยง</a:t>
            </a:r>
          </a:p>
          <a:p>
            <a:pPr lvl="0"/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2. จัดทำ</a:t>
            </a:r>
            <a:r>
              <a:rPr lang="en-US" sz="2400" dirty="0" smtClean="0">
                <a:latin typeface="Browallia New" pitchFamily="34" charset="-34"/>
                <a:cs typeface="Browallia New" pitchFamily="34" charset="-34"/>
              </a:rPr>
              <a:t>ACS Mapping </a:t>
            </a: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ให้ครอบคลุมในโรคเสี่ยง </a:t>
            </a:r>
            <a:r>
              <a:rPr lang="en-US" sz="2400" dirty="0" smtClean="0">
                <a:latin typeface="Browallia New" pitchFamily="34" charset="-34"/>
                <a:cs typeface="Browallia New" pitchFamily="34" charset="-34"/>
              </a:rPr>
              <a:t>DM HT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-24"/>
            <a:ext cx="9144000" cy="715089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ผลลัพธ์การดูแลกลุ่มโรค</a:t>
            </a:r>
            <a:r>
              <a:rPr lang="en-US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: </a:t>
            </a:r>
            <a:r>
              <a:rPr lang="th-TH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ฉุกเฉิน</a:t>
            </a:r>
            <a:endParaRPr lang="en-US" sz="3600" b="1" dirty="0" smtClean="0">
              <a:solidFill>
                <a:srgbClr val="002060"/>
              </a:solidFill>
              <a:latin typeface="Browallia New" pitchFamily="34" charset="-34"/>
              <a:ea typeface="Tahoma" pitchFamily="34" charset="0"/>
              <a:cs typeface="Browallia New" pitchFamily="34" charset="-34"/>
            </a:endParaRPr>
          </a:p>
        </p:txBody>
      </p:sp>
      <p:graphicFrame>
        <p:nvGraphicFramePr>
          <p:cNvPr id="3" name="แผนภูมิ 2"/>
          <p:cNvGraphicFramePr/>
          <p:nvPr/>
        </p:nvGraphicFramePr>
        <p:xfrm>
          <a:off x="571472" y="1571612"/>
          <a:ext cx="7643866" cy="3571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67544" y="5086191"/>
            <a:ext cx="8104984" cy="12003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ผลการพัฒนาที่สำคัญ  </a:t>
            </a:r>
          </a:p>
          <a:p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1. พัฒนาศักยภาพทีม </a:t>
            </a:r>
            <a:r>
              <a:rPr lang="en-US" sz="2400" dirty="0" smtClean="0">
                <a:latin typeface="Browallia New" pitchFamily="34" charset="-34"/>
                <a:cs typeface="Browallia New" pitchFamily="34" charset="-34"/>
              </a:rPr>
              <a:t>FR </a:t>
            </a: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พัฒนาการเข้าถึงระบบ</a:t>
            </a:r>
            <a:r>
              <a:rPr lang="en-US" sz="2400" dirty="0" smtClean="0">
                <a:latin typeface="Browallia New" pitchFamily="34" charset="-34"/>
                <a:cs typeface="Browallia New" pitchFamily="34" charset="-34"/>
              </a:rPr>
              <a:t>EMS</a:t>
            </a:r>
            <a:endParaRPr lang="th-TH" sz="2400" dirty="0" smtClean="0">
              <a:latin typeface="Browallia New" pitchFamily="34" charset="-34"/>
              <a:cs typeface="Browallia New" pitchFamily="34" charset="-34"/>
            </a:endParaRPr>
          </a:p>
          <a:p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2.ค้นหาจุดเสี่ยงมีทั้งหมด4 จุด และวางแผนป้องกันกับภาคีเครือข่าย 5.กำเกณฑ์การส่งต่อ</a:t>
            </a:r>
            <a:endParaRPr lang="en-US" sz="2400" dirty="0" smtClean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571472" y="928670"/>
            <a:ext cx="77867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th-TH" sz="2400" b="1" dirty="0" smtClean="0">
                <a:solidFill>
                  <a:srgbClr val="7030A0"/>
                </a:solidFill>
                <a:latin typeface="Browallia New" pitchFamily="34" charset="-34"/>
                <a:cs typeface="Browallia New" pitchFamily="34" charset="-34"/>
              </a:rPr>
              <a:t>ประเด็นคุณภาพ  </a:t>
            </a: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เข้าถึงบริการที่จำเป็นได้ง่าย ทันเวลา เหมาะสม</a:t>
            </a:r>
          </a:p>
        </p:txBody>
      </p:sp>
      <p:sp>
        <p:nvSpPr>
          <p:cNvPr id="6" name="สี่เหลี่ยมมุมมน 5"/>
          <p:cNvSpPr/>
          <p:nvPr/>
        </p:nvSpPr>
        <p:spPr>
          <a:xfrm>
            <a:off x="6572264" y="1357298"/>
            <a:ext cx="1857388" cy="500066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ctr">
            <a:noAutofit/>
          </a:bodyPr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Head injury</a:t>
            </a:r>
            <a:endParaRPr lang="th-TH" sz="2400" b="1" dirty="0" smtClean="0">
              <a:solidFill>
                <a:srgbClr val="002060"/>
              </a:solidFill>
              <a:latin typeface="Browallia New" pitchFamily="34" charset="-34"/>
              <a:ea typeface="Tahoma" pitchFamily="34" charset="0"/>
              <a:cs typeface="Browall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715089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            ผลลัพธ์การดูแลกลุ่มโรค  </a:t>
            </a:r>
            <a:r>
              <a:rPr lang="en-US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:  </a:t>
            </a:r>
            <a:r>
              <a:rPr lang="th-TH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ฉุกเฉิน</a:t>
            </a:r>
            <a:r>
              <a:rPr lang="en-US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 </a:t>
            </a:r>
            <a:endParaRPr lang="th-TH" sz="3600" b="1" dirty="0" smtClean="0">
              <a:solidFill>
                <a:srgbClr val="002060"/>
              </a:solidFill>
              <a:latin typeface="Browallia New" pitchFamily="34" charset="-34"/>
              <a:ea typeface="Tahoma" pitchFamily="34" charset="0"/>
              <a:cs typeface="Browallia New" pitchFamily="34" charset="-34"/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571472" y="824195"/>
            <a:ext cx="72152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b="1" dirty="0" smtClean="0">
                <a:solidFill>
                  <a:srgbClr val="7030A0"/>
                </a:solidFill>
                <a:latin typeface="Browallia New" pitchFamily="34" charset="-34"/>
                <a:cs typeface="Browallia New" pitchFamily="34" charset="-34"/>
              </a:rPr>
              <a:t>ประเด็นคุณภาพ </a:t>
            </a: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ทันท่วงที ปลอดภัย เหมาะสม ตามมาตรฐานวิชาชีพ</a:t>
            </a:r>
            <a:endParaRPr lang="th-TH" sz="2400" dirty="0">
              <a:latin typeface="Browallia New" pitchFamily="34" charset="-34"/>
              <a:cs typeface="Browallia New" pitchFamily="34" charset="-34"/>
            </a:endParaRPr>
          </a:p>
        </p:txBody>
      </p:sp>
      <p:graphicFrame>
        <p:nvGraphicFramePr>
          <p:cNvPr id="5" name="แผนภูมิ 4"/>
          <p:cNvGraphicFramePr/>
          <p:nvPr/>
        </p:nvGraphicFramePr>
        <p:xfrm>
          <a:off x="428596" y="1785926"/>
          <a:ext cx="8072494" cy="2857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7" name="chart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V="1">
            <a:off x="1142976" y="1214422"/>
            <a:ext cx="639760" cy="63164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00034" y="4739660"/>
            <a:ext cx="8072494" cy="1569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th-TH" sz="2400" b="1" dirty="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ผลการพัฒนาที่สำคัญ </a:t>
            </a:r>
          </a:p>
          <a:p>
            <a:pPr lvl="0"/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ใช้เครื่องมือ </a:t>
            </a:r>
            <a:r>
              <a:rPr lang="en-US" sz="2400" dirty="0" smtClean="0">
                <a:latin typeface="Browallia New" pitchFamily="34" charset="-34"/>
                <a:cs typeface="Browallia New" pitchFamily="34" charset="-34"/>
              </a:rPr>
              <a:t>SIRS</a:t>
            </a: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 มาใช้ในการประเมิน  </a:t>
            </a:r>
            <a:r>
              <a:rPr lang="en-US" sz="2400" dirty="0" smtClean="0">
                <a:latin typeface="Browallia New" pitchFamily="34" charset="-34"/>
                <a:cs typeface="Browallia New" pitchFamily="34" charset="-34"/>
              </a:rPr>
              <a:t>investigate  </a:t>
            </a:r>
            <a:r>
              <a:rPr lang="en-US" sz="2400" dirty="0" err="1" smtClean="0">
                <a:latin typeface="Browallia New" pitchFamily="34" charset="-34"/>
                <a:cs typeface="Browallia New" pitchFamily="34" charset="-34"/>
              </a:rPr>
              <a:t>Hemo</a:t>
            </a:r>
            <a:r>
              <a:rPr lang="en-US" sz="2400" dirty="0" smtClean="0">
                <a:latin typeface="Browallia New" pitchFamily="34" charset="-34"/>
                <a:cs typeface="Browallia New" pitchFamily="34" charset="-34"/>
              </a:rPr>
              <a:t> </a:t>
            </a:r>
            <a:r>
              <a:rPr lang="en-US" sz="2400" dirty="0" err="1" smtClean="0">
                <a:latin typeface="Browallia New" pitchFamily="34" charset="-34"/>
                <a:cs typeface="Browallia New" pitchFamily="34" charset="-34"/>
              </a:rPr>
              <a:t>cuture</a:t>
            </a:r>
            <a:r>
              <a:rPr lang="en-US" sz="2400" dirty="0" smtClean="0">
                <a:latin typeface="Browallia New" pitchFamily="34" charset="-34"/>
                <a:cs typeface="Browallia New" pitchFamily="34" charset="-34"/>
              </a:rPr>
              <a:t> </a:t>
            </a: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ใช้ </a:t>
            </a:r>
            <a:r>
              <a:rPr lang="en-US" sz="2400" dirty="0" smtClean="0">
                <a:latin typeface="Browallia New" pitchFamily="34" charset="-34"/>
                <a:cs typeface="Browallia New" pitchFamily="34" charset="-34"/>
              </a:rPr>
              <a:t>MEWS </a:t>
            </a: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ประเมินซ้ำ / กำหนดแนวทางการให้ยา </a:t>
            </a:r>
            <a:r>
              <a:rPr lang="en-US" sz="2400" dirty="0" smtClean="0">
                <a:latin typeface="Browallia New" pitchFamily="34" charset="-34"/>
                <a:cs typeface="Browallia New" pitchFamily="34" charset="-34"/>
              </a:rPr>
              <a:t>Empirical antibiotic / </a:t>
            </a: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ปรับแนวทางการให้สารน้ำและการให้ยา</a:t>
            </a:r>
            <a:r>
              <a:rPr lang="en-US" sz="2400" dirty="0" smtClean="0">
                <a:latin typeface="Browallia New" pitchFamily="34" charset="-34"/>
                <a:cs typeface="Browallia New" pitchFamily="34" charset="-34"/>
              </a:rPr>
              <a:t>Dopamine </a:t>
            </a:r>
          </a:p>
        </p:txBody>
      </p:sp>
      <p:sp>
        <p:nvSpPr>
          <p:cNvPr id="10" name="สี่เหลี่ยมมุมมน 9"/>
          <p:cNvSpPr/>
          <p:nvPr/>
        </p:nvSpPr>
        <p:spPr>
          <a:xfrm>
            <a:off x="6286512" y="1214422"/>
            <a:ext cx="2357422" cy="500066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ctr">
            <a:noAutofit/>
          </a:bodyPr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Sepsis /septic shock</a:t>
            </a:r>
            <a:endParaRPr lang="th-TH" sz="2400" b="1" dirty="0" smtClean="0">
              <a:solidFill>
                <a:srgbClr val="002060"/>
              </a:solidFill>
              <a:latin typeface="Browallia New" pitchFamily="34" charset="-34"/>
              <a:ea typeface="Tahoma" pitchFamily="34" charset="0"/>
              <a:cs typeface="Browall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0" y="71414"/>
            <a:ext cx="9144000" cy="715089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จำนวนผู้ป่วยนอก 5 อันดับ</a:t>
            </a:r>
          </a:p>
        </p:txBody>
      </p:sp>
      <p:graphicFrame>
        <p:nvGraphicFramePr>
          <p:cNvPr id="20" name="ตาราง 19"/>
          <p:cNvGraphicFramePr>
            <a:graphicFrameLocks noGrp="1"/>
          </p:cNvGraphicFramePr>
          <p:nvPr/>
        </p:nvGraphicFramePr>
        <p:xfrm>
          <a:off x="500035" y="928670"/>
          <a:ext cx="8286808" cy="54292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3164"/>
                <a:gridCol w="2873652"/>
                <a:gridCol w="2739992"/>
              </a:tblGrid>
              <a:tr h="53605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2557</a:t>
                      </a:r>
                      <a:endParaRPr lang="th-TH" dirty="0">
                        <a:solidFill>
                          <a:schemeClr val="tx1">
                            <a:lumMod val="50000"/>
                          </a:schemeClr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2558</a:t>
                      </a:r>
                      <a:endParaRPr lang="th-TH" dirty="0">
                        <a:solidFill>
                          <a:schemeClr val="tx1">
                            <a:lumMod val="50000"/>
                          </a:schemeClr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2559</a:t>
                      </a:r>
                      <a:endParaRPr lang="th-TH" dirty="0">
                        <a:solidFill>
                          <a:schemeClr val="tx1">
                            <a:lumMod val="50000"/>
                          </a:schemeClr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  <a:tr h="4893232">
                <a:tc>
                  <a:txBody>
                    <a:bodyPr/>
                    <a:lstStyle/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US" sz="2400" b="1" kern="1200" dirty="0" smtClean="0">
                          <a:solidFill>
                            <a:srgbClr val="002060"/>
                          </a:solidFill>
                          <a:latin typeface="BrowalliaUPC" pitchFamily="34" charset="-34"/>
                          <a:ea typeface="+mn-ea"/>
                          <a:cs typeface="BrowalliaUPC" pitchFamily="34" charset="-34"/>
                        </a:rPr>
                        <a:t>NIDM without complication   </a:t>
                      </a:r>
                    </a:p>
                    <a:p>
                      <a:pPr marL="457200" indent="-457200">
                        <a:buAutoNum type="arabicPeriod"/>
                      </a:pPr>
                      <a:r>
                        <a:rPr lang="en-US" sz="2400" b="1" kern="1200" dirty="0" smtClean="0">
                          <a:solidFill>
                            <a:srgbClr val="002060"/>
                          </a:solidFill>
                          <a:latin typeface="BrowalliaUPC" pitchFamily="34" charset="-34"/>
                          <a:ea typeface="+mn-ea"/>
                          <a:cs typeface="BrowalliaUPC" pitchFamily="34" charset="-34"/>
                        </a:rPr>
                        <a:t>Essential (Primary) hypertension  </a:t>
                      </a:r>
                    </a:p>
                    <a:p>
                      <a:pPr marL="457200" indent="-457200">
                        <a:buAutoNum type="arabicPeriod"/>
                      </a:pPr>
                      <a:r>
                        <a:rPr lang="en-US" sz="2400" b="1" kern="1200" dirty="0" smtClean="0">
                          <a:solidFill>
                            <a:srgbClr val="002060"/>
                          </a:solidFill>
                          <a:latin typeface="BrowalliaUPC" pitchFamily="34" charset="-34"/>
                          <a:ea typeface="+mn-ea"/>
                          <a:cs typeface="BrowalliaUPC" pitchFamily="34" charset="-34"/>
                        </a:rPr>
                        <a:t> CKD</a:t>
                      </a:r>
                      <a:r>
                        <a:rPr lang="en-US" sz="2400" b="1" kern="1200" baseline="0" dirty="0" smtClean="0">
                          <a:solidFill>
                            <a:srgbClr val="002060"/>
                          </a:solidFill>
                          <a:latin typeface="BrowalliaUPC" pitchFamily="34" charset="-34"/>
                          <a:ea typeface="+mn-ea"/>
                          <a:cs typeface="BrowalliaUPC" pitchFamily="34" charset="-34"/>
                        </a:rPr>
                        <a:t> stage 5</a:t>
                      </a:r>
                      <a:endParaRPr lang="en-US" sz="2400" b="1" kern="1200" dirty="0" smtClean="0">
                        <a:solidFill>
                          <a:srgbClr val="002060"/>
                        </a:solidFill>
                        <a:latin typeface="BrowalliaUPC" pitchFamily="34" charset="-34"/>
                        <a:ea typeface="+mn-ea"/>
                        <a:cs typeface="BrowalliaUPC" pitchFamily="34" charset="-34"/>
                      </a:endParaRPr>
                    </a:p>
                    <a:p>
                      <a:pPr marL="457200" indent="-457200">
                        <a:buAutoNum type="arabicPeriod"/>
                      </a:pPr>
                      <a:r>
                        <a:rPr lang="en-US" sz="2400" b="1" kern="1200" dirty="0" smtClean="0">
                          <a:solidFill>
                            <a:srgbClr val="002060"/>
                          </a:solidFill>
                          <a:latin typeface="BrowalliaUPC" pitchFamily="34" charset="-34"/>
                          <a:ea typeface="+mn-ea"/>
                          <a:cs typeface="BrowalliaUPC" pitchFamily="34" charset="-34"/>
                        </a:rPr>
                        <a:t>Dyspepsia </a:t>
                      </a:r>
                    </a:p>
                    <a:p>
                      <a:pPr marL="457200" indent="-457200">
                        <a:buAutoNum type="arabicPeriod"/>
                      </a:pPr>
                      <a:r>
                        <a:rPr lang="en-US" sz="2400" b="1" kern="1200" dirty="0" smtClean="0">
                          <a:solidFill>
                            <a:srgbClr val="002060"/>
                          </a:solidFill>
                          <a:latin typeface="BrowalliaUPC" pitchFamily="34" charset="-34"/>
                          <a:ea typeface="+mn-ea"/>
                          <a:cs typeface="BrowalliaUPC" pitchFamily="34" charset="-34"/>
                        </a:rPr>
                        <a:t>Acute </a:t>
                      </a:r>
                      <a:r>
                        <a:rPr lang="en-US" sz="2400" b="1" kern="1200" dirty="0" err="1" smtClean="0">
                          <a:solidFill>
                            <a:srgbClr val="002060"/>
                          </a:solidFill>
                          <a:latin typeface="BrowalliaUPC" pitchFamily="34" charset="-34"/>
                          <a:ea typeface="+mn-ea"/>
                          <a:cs typeface="BrowalliaUPC" pitchFamily="34" charset="-34"/>
                        </a:rPr>
                        <a:t>nasopharyngitis</a:t>
                      </a:r>
                      <a:r>
                        <a:rPr lang="en-US" sz="2400" b="1" kern="1200" dirty="0" smtClean="0">
                          <a:solidFill>
                            <a:srgbClr val="002060"/>
                          </a:solidFill>
                          <a:latin typeface="BrowalliaUPC" pitchFamily="34" charset="-34"/>
                          <a:ea typeface="+mn-ea"/>
                          <a:cs typeface="BrowalliaUPC" pitchFamily="34" charset="-34"/>
                        </a:rPr>
                        <a:t> (Common cold) </a:t>
                      </a:r>
                    </a:p>
                    <a:p>
                      <a:pPr algn="ctr"/>
                      <a:endParaRPr lang="th-TH" sz="2400" b="1" dirty="0">
                        <a:solidFill>
                          <a:srgbClr val="00206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2400" b="1" kern="1200" dirty="0" smtClean="0">
                          <a:solidFill>
                            <a:srgbClr val="002060"/>
                          </a:solidFill>
                          <a:latin typeface="BrowalliaUPC" pitchFamily="34" charset="-34"/>
                          <a:ea typeface="+mn-ea"/>
                          <a:cs typeface="BrowalliaUPC" pitchFamily="34" charset="-34"/>
                        </a:rPr>
                        <a:t>NIDM without complication </a:t>
                      </a:r>
                    </a:p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2400" b="1" kern="1200" dirty="0" smtClean="0">
                          <a:solidFill>
                            <a:srgbClr val="002060"/>
                          </a:solidFill>
                          <a:latin typeface="BrowalliaUPC" pitchFamily="34" charset="-34"/>
                          <a:ea typeface="+mn-ea"/>
                          <a:cs typeface="BrowalliaUPC" pitchFamily="34" charset="-34"/>
                        </a:rPr>
                        <a:t>Essential (Primary)   hypertension  </a:t>
                      </a:r>
                    </a:p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2400" b="1" kern="1200" dirty="0" smtClean="0">
                          <a:solidFill>
                            <a:srgbClr val="002060"/>
                          </a:solidFill>
                          <a:latin typeface="BrowalliaUPC" pitchFamily="34" charset="-34"/>
                          <a:ea typeface="+mn-ea"/>
                          <a:cs typeface="BrowalliaUPC" pitchFamily="34" charset="-34"/>
                        </a:rPr>
                        <a:t>CKD</a:t>
                      </a:r>
                      <a:r>
                        <a:rPr lang="en-US" sz="2400" b="1" kern="1200" baseline="0" dirty="0" smtClean="0">
                          <a:solidFill>
                            <a:srgbClr val="002060"/>
                          </a:solidFill>
                          <a:latin typeface="BrowalliaUPC" pitchFamily="34" charset="-34"/>
                          <a:ea typeface="+mn-ea"/>
                          <a:cs typeface="BrowalliaUPC" pitchFamily="34" charset="-34"/>
                        </a:rPr>
                        <a:t> stage 5</a:t>
                      </a:r>
                    </a:p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2400" b="1" kern="1200" dirty="0" smtClean="0">
                          <a:solidFill>
                            <a:srgbClr val="002060"/>
                          </a:solidFill>
                          <a:latin typeface="BrowalliaUPC" pitchFamily="34" charset="-34"/>
                          <a:ea typeface="+mn-ea"/>
                          <a:cs typeface="BrowalliaUPC" pitchFamily="34" charset="-34"/>
                        </a:rPr>
                        <a:t>Acute </a:t>
                      </a:r>
                      <a:r>
                        <a:rPr lang="en-US" sz="2400" b="1" kern="1200" dirty="0" err="1" smtClean="0">
                          <a:solidFill>
                            <a:srgbClr val="002060"/>
                          </a:solidFill>
                          <a:latin typeface="BrowalliaUPC" pitchFamily="34" charset="-34"/>
                          <a:ea typeface="+mn-ea"/>
                          <a:cs typeface="BrowalliaUPC" pitchFamily="34" charset="-34"/>
                        </a:rPr>
                        <a:t>nasopharyngitis</a:t>
                      </a:r>
                      <a:r>
                        <a:rPr lang="en-US" sz="2400" b="1" kern="1200" dirty="0" smtClean="0">
                          <a:solidFill>
                            <a:srgbClr val="002060"/>
                          </a:solidFill>
                          <a:latin typeface="BrowalliaUPC" pitchFamily="34" charset="-34"/>
                          <a:ea typeface="+mn-ea"/>
                          <a:cs typeface="BrowalliaUPC" pitchFamily="34" charset="-34"/>
                        </a:rPr>
                        <a:t> (Common cold) </a:t>
                      </a:r>
                    </a:p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2400" b="1" kern="1200" dirty="0" smtClean="0">
                          <a:solidFill>
                            <a:srgbClr val="002060"/>
                          </a:solidFill>
                          <a:latin typeface="BrowalliaUPC" pitchFamily="34" charset="-34"/>
                          <a:ea typeface="+mn-ea"/>
                          <a:cs typeface="BrowalliaUPC" pitchFamily="34" charset="-34"/>
                        </a:rPr>
                        <a:t>Dyspepsia  </a:t>
                      </a:r>
                    </a:p>
                    <a:p>
                      <a:pPr algn="ctr"/>
                      <a:endParaRPr lang="th-TH" sz="2400" b="1" dirty="0">
                        <a:solidFill>
                          <a:srgbClr val="00206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2400" b="1" kern="1200" dirty="0" smtClean="0">
                          <a:solidFill>
                            <a:srgbClr val="002060"/>
                          </a:solidFill>
                          <a:latin typeface="BrowalliaUPC" pitchFamily="34" charset="-34"/>
                          <a:ea typeface="+mn-ea"/>
                          <a:cs typeface="BrowalliaUPC" pitchFamily="34" charset="-34"/>
                        </a:rPr>
                        <a:t>CKD</a:t>
                      </a:r>
                      <a:r>
                        <a:rPr lang="en-US" sz="2400" b="1" kern="1200" baseline="0" dirty="0" smtClean="0">
                          <a:solidFill>
                            <a:srgbClr val="002060"/>
                          </a:solidFill>
                          <a:latin typeface="BrowalliaUPC" pitchFamily="34" charset="-34"/>
                          <a:ea typeface="+mn-ea"/>
                          <a:cs typeface="BrowalliaUPC" pitchFamily="34" charset="-34"/>
                        </a:rPr>
                        <a:t> stage 5</a:t>
                      </a:r>
                    </a:p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2400" b="1" kern="1200" dirty="0" smtClean="0">
                          <a:solidFill>
                            <a:srgbClr val="002060"/>
                          </a:solidFill>
                          <a:latin typeface="BrowalliaUPC" pitchFamily="34" charset="-34"/>
                          <a:ea typeface="+mn-ea"/>
                          <a:cs typeface="BrowalliaUPC" pitchFamily="34" charset="-34"/>
                        </a:rPr>
                        <a:t>Essential (Primary)   hypertension</a:t>
                      </a:r>
                    </a:p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2400" b="1" kern="1200" dirty="0" smtClean="0">
                          <a:solidFill>
                            <a:srgbClr val="002060"/>
                          </a:solidFill>
                          <a:latin typeface="BrowalliaUPC" pitchFamily="34" charset="-34"/>
                          <a:ea typeface="+mn-ea"/>
                          <a:cs typeface="BrowalliaUPC" pitchFamily="34" charset="-34"/>
                        </a:rPr>
                        <a:t>Acute </a:t>
                      </a:r>
                      <a:r>
                        <a:rPr lang="en-US" sz="2400" b="1" kern="1200" dirty="0" err="1" smtClean="0">
                          <a:solidFill>
                            <a:srgbClr val="002060"/>
                          </a:solidFill>
                          <a:latin typeface="BrowalliaUPC" pitchFamily="34" charset="-34"/>
                          <a:ea typeface="+mn-ea"/>
                          <a:cs typeface="BrowalliaUPC" pitchFamily="34" charset="-34"/>
                        </a:rPr>
                        <a:t>nasopharyngitis</a:t>
                      </a:r>
                      <a:r>
                        <a:rPr lang="en-US" sz="2400" b="1" kern="1200" dirty="0" smtClean="0">
                          <a:solidFill>
                            <a:srgbClr val="002060"/>
                          </a:solidFill>
                          <a:latin typeface="BrowalliaUPC" pitchFamily="34" charset="-34"/>
                          <a:ea typeface="+mn-ea"/>
                          <a:cs typeface="BrowalliaUPC" pitchFamily="34" charset="-34"/>
                        </a:rPr>
                        <a:t>  (Common cold) </a:t>
                      </a:r>
                    </a:p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2400" b="1" kern="1200" dirty="0" smtClean="0">
                          <a:solidFill>
                            <a:srgbClr val="002060"/>
                          </a:solidFill>
                          <a:latin typeface="BrowalliaUPC" pitchFamily="34" charset="-34"/>
                          <a:ea typeface="+mn-ea"/>
                          <a:cs typeface="BrowalliaUPC" pitchFamily="34" charset="-34"/>
                        </a:rPr>
                        <a:t>NIDM without complication </a:t>
                      </a:r>
                    </a:p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2400" b="1" kern="1200" dirty="0" smtClean="0">
                          <a:solidFill>
                            <a:srgbClr val="002060"/>
                          </a:solidFill>
                          <a:latin typeface="BrowalliaUPC" pitchFamily="34" charset="-34"/>
                          <a:ea typeface="+mn-ea"/>
                          <a:cs typeface="BrowalliaUPC" pitchFamily="34" charset="-34"/>
                        </a:rPr>
                        <a:t>Dyspepsia </a:t>
                      </a:r>
                    </a:p>
                    <a:p>
                      <a:pPr marL="514350" indent="-514350" algn="l">
                        <a:buAutoNum type="arabicPeriod"/>
                      </a:pPr>
                      <a:endParaRPr lang="th-TH" b="1" dirty="0">
                        <a:solidFill>
                          <a:srgbClr val="00206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715089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 ผลลัพธ์การดูแลกลุ่มโรค </a:t>
            </a:r>
            <a:r>
              <a:rPr lang="en-US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:</a:t>
            </a:r>
            <a:r>
              <a:rPr lang="th-TH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 ฉุกเฉิน</a:t>
            </a:r>
          </a:p>
        </p:txBody>
      </p:sp>
      <p:graphicFrame>
        <p:nvGraphicFramePr>
          <p:cNvPr id="3" name="แผนภูมิ 2"/>
          <p:cNvGraphicFramePr/>
          <p:nvPr/>
        </p:nvGraphicFramePr>
        <p:xfrm>
          <a:off x="428596" y="1714488"/>
          <a:ext cx="4500594" cy="2889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สี่เหลี่ยมผืนผ้า 5"/>
          <p:cNvSpPr/>
          <p:nvPr/>
        </p:nvSpPr>
        <p:spPr>
          <a:xfrm>
            <a:off x="571472" y="857232"/>
            <a:ext cx="75724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b="1" dirty="0" smtClean="0">
                <a:solidFill>
                  <a:srgbClr val="7030A0"/>
                </a:solidFill>
                <a:latin typeface="Browallia New" pitchFamily="34" charset="-34"/>
                <a:cs typeface="Browallia New" pitchFamily="34" charset="-34"/>
              </a:rPr>
              <a:t>ประเด็นคุณภาพ </a:t>
            </a: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ถูกต้อง  ครบถ้วน  เหมาะสม  รวดเร็ว ปลอดภัย</a:t>
            </a:r>
            <a:endParaRPr lang="th-TH" sz="2400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7" name="สี่เหลี่ยมมุมมน 6"/>
          <p:cNvSpPr/>
          <p:nvPr/>
        </p:nvSpPr>
        <p:spPr>
          <a:xfrm>
            <a:off x="642910" y="1214422"/>
            <a:ext cx="1571636" cy="500066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ctr">
            <a:noAutofit/>
          </a:bodyPr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PPH</a:t>
            </a:r>
            <a:endParaRPr lang="th-TH" sz="2400" b="1" dirty="0" smtClean="0">
              <a:solidFill>
                <a:srgbClr val="002060"/>
              </a:solidFill>
              <a:latin typeface="Browallia New" pitchFamily="34" charset="-34"/>
              <a:ea typeface="Tahoma" pitchFamily="34" charset="0"/>
              <a:cs typeface="Browallia New" pitchFamily="34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5752" y="5517232"/>
            <a:ext cx="8108213" cy="8309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1587AB"/>
                </a:solidFill>
                <a:latin typeface="Browallia New" pitchFamily="34" charset="-34"/>
                <a:cs typeface="Browallia New" pitchFamily="34" charset="-34"/>
              </a:rPr>
              <a:t>ผลการพัฒนาที่สำคัญ</a:t>
            </a:r>
          </a:p>
          <a:p>
            <a:r>
              <a:rPr lang="en-US" sz="2400" dirty="0" smtClean="0">
                <a:latin typeface="Browallia New" pitchFamily="34" charset="-34"/>
                <a:cs typeface="Browallia New" pitchFamily="34" charset="-34"/>
              </a:rPr>
              <a:t>Active management</a:t>
            </a: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	  / ถุงตวงเลือด / พัฒนาทักษะการให้ยา </a:t>
            </a:r>
            <a:r>
              <a:rPr lang="en-US" sz="2400" dirty="0" smtClean="0">
                <a:latin typeface="Browallia New" pitchFamily="34" charset="-34"/>
                <a:cs typeface="Browallia New" pitchFamily="34" charset="-34"/>
              </a:rPr>
              <a:t>Mgso4</a:t>
            </a:r>
            <a:endParaRPr lang="th-TH" sz="2400" dirty="0">
              <a:latin typeface="Browallia New" pitchFamily="34" charset="-34"/>
              <a:cs typeface="Browallia New" pitchFamily="34" charset="-34"/>
            </a:endParaRPr>
          </a:p>
        </p:txBody>
      </p:sp>
      <p:pic>
        <p:nvPicPr>
          <p:cNvPr id="11" name="chart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V="1">
            <a:off x="7786710" y="4000504"/>
            <a:ext cx="639760" cy="631649"/>
          </a:xfrm>
          <a:prstGeom prst="rect">
            <a:avLst/>
          </a:prstGeom>
        </p:spPr>
      </p:pic>
      <p:sp>
        <p:nvSpPr>
          <p:cNvPr id="12" name="ลูกศรลง 11"/>
          <p:cNvSpPr/>
          <p:nvPr/>
        </p:nvSpPr>
        <p:spPr>
          <a:xfrm>
            <a:off x="2500298" y="1500174"/>
            <a:ext cx="285752" cy="35719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solidFill>
                <a:srgbClr val="FF0000"/>
              </a:solidFill>
            </a:endParaRPr>
          </a:p>
        </p:txBody>
      </p:sp>
      <p:sp>
        <p:nvSpPr>
          <p:cNvPr id="13" name="สี่เหลี่ยมมุมมน 12"/>
          <p:cNvSpPr/>
          <p:nvPr/>
        </p:nvSpPr>
        <p:spPr>
          <a:xfrm>
            <a:off x="5500694" y="1500174"/>
            <a:ext cx="1571636" cy="500066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ctr">
            <a:noAutofit/>
          </a:bodyPr>
          <a:lstStyle/>
          <a:p>
            <a:pPr algn="ctr"/>
            <a:r>
              <a:rPr lang="en-US" sz="2400" b="1" i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PIH</a:t>
            </a:r>
            <a:endParaRPr lang="th-TH" sz="2400" b="1" i="1" dirty="0" smtClean="0">
              <a:solidFill>
                <a:srgbClr val="002060"/>
              </a:solidFill>
              <a:latin typeface="Browallia New" pitchFamily="34" charset="-34"/>
              <a:ea typeface="Tahoma" pitchFamily="34" charset="0"/>
              <a:cs typeface="Browallia New" pitchFamily="34" charset="-34"/>
            </a:endParaRPr>
          </a:p>
        </p:txBody>
      </p:sp>
      <p:graphicFrame>
        <p:nvGraphicFramePr>
          <p:cNvPr id="14" name="แผนภูมิ 13"/>
          <p:cNvGraphicFramePr/>
          <p:nvPr/>
        </p:nvGraphicFramePr>
        <p:xfrm>
          <a:off x="5072066" y="2071678"/>
          <a:ext cx="3571900" cy="2428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7072330" y="928670"/>
            <a:ext cx="1571636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dirty="0" smtClean="0"/>
              <a:t>    มารดา</a:t>
            </a:r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715089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 ผลลัพธ์การดูแลกลุ่มโรค</a:t>
            </a:r>
            <a:r>
              <a:rPr lang="en-US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: </a:t>
            </a:r>
            <a:r>
              <a:rPr lang="th-TH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 ฉุกเฉิน</a:t>
            </a:r>
          </a:p>
        </p:txBody>
      </p:sp>
      <p:graphicFrame>
        <p:nvGraphicFramePr>
          <p:cNvPr id="3" name="แผนภูมิ 2"/>
          <p:cNvGraphicFramePr/>
          <p:nvPr>
            <p:extLst>
              <p:ext uri="{D42A27DB-BD31-4B8C-83A1-F6EECF244321}">
                <p14:modId xmlns="" xmlns:p14="http://schemas.microsoft.com/office/powerpoint/2010/main" val="949317388"/>
              </p:ext>
            </p:extLst>
          </p:nvPr>
        </p:nvGraphicFramePr>
        <p:xfrm>
          <a:off x="571472" y="928670"/>
          <a:ext cx="7286676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67544" y="5478323"/>
            <a:ext cx="8136904" cy="8309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chemeClr val="bg2">
                    <a:lumMod val="50000"/>
                  </a:schemeClr>
                </a:solidFill>
                <a:latin typeface="BrowalliaUPC" pitchFamily="34" charset="-34"/>
                <a:cs typeface="BrowalliaUPC" pitchFamily="34" charset="-34"/>
              </a:rPr>
              <a:t>ผลการพัฒนา ที่สำคัญ</a:t>
            </a:r>
          </a:p>
          <a:p>
            <a:r>
              <a:rPr lang="th-TH" sz="2400" b="1" dirty="0" smtClean="0">
                <a:latin typeface="BrowalliaUPC" pitchFamily="34" charset="-34"/>
                <a:cs typeface="BrowalliaUPC" pitchFamily="34" charset="-34"/>
              </a:rPr>
              <a:t> </a:t>
            </a:r>
            <a:r>
              <a:rPr lang="th-TH" sz="2400" dirty="0" smtClean="0">
                <a:latin typeface="BrowalliaUPC" pitchFamily="34" charset="-34"/>
                <a:cs typeface="BrowalliaUPC" pitchFamily="34" charset="-34"/>
              </a:rPr>
              <a:t>พัฒนาทักษะ </a:t>
            </a:r>
            <a:r>
              <a:rPr lang="th-TH" sz="2400" dirty="0" err="1" smtClean="0">
                <a:latin typeface="BrowalliaUPC" pitchFamily="34" charset="-34"/>
                <a:cs typeface="BrowalliaUPC" pitchFamily="34" charset="-34"/>
              </a:rPr>
              <a:t>จนท</a:t>
            </a:r>
            <a:r>
              <a:rPr lang="th-TH" sz="2400" dirty="0" smtClean="0">
                <a:latin typeface="BrowalliaUPC" pitchFamily="34" charset="-34"/>
                <a:cs typeface="BrowalliaUPC" pitchFamily="34" charset="-34"/>
              </a:rPr>
              <a:t>. อ่าน</a:t>
            </a:r>
            <a:r>
              <a:rPr lang="en-US" sz="2400" dirty="0" smtClean="0">
                <a:latin typeface="BrowalliaUPC" pitchFamily="34" charset="-34"/>
                <a:cs typeface="BrowalliaUPC" pitchFamily="34" charset="-34"/>
              </a:rPr>
              <a:t> </a:t>
            </a:r>
            <a:r>
              <a:rPr lang="en-US" sz="2400" dirty="0" err="1" smtClean="0">
                <a:latin typeface="BrowalliaUPC" pitchFamily="34" charset="-34"/>
                <a:cs typeface="BrowalliaUPC" pitchFamily="34" charset="-34"/>
              </a:rPr>
              <a:t>nst</a:t>
            </a:r>
            <a:r>
              <a:rPr lang="en-US" sz="2400" dirty="0" smtClean="0">
                <a:latin typeface="BrowalliaUPC" pitchFamily="34" charset="-34"/>
                <a:cs typeface="BrowalliaUPC" pitchFamily="34" charset="-34"/>
              </a:rPr>
              <a:t> </a:t>
            </a:r>
            <a:r>
              <a:rPr lang="th-TH" sz="2400" dirty="0" smtClean="0">
                <a:latin typeface="BrowalliaUPC" pitchFamily="34" charset="-34"/>
                <a:cs typeface="BrowalliaUPC" pitchFamily="34" charset="-34"/>
              </a:rPr>
              <a:t>ประเมินแรกรับ</a:t>
            </a:r>
            <a:endParaRPr lang="th-TH" sz="2400" dirty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53958" y="955518"/>
            <a:ext cx="1830410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th-TH" b="1" dirty="0" smtClean="0">
                <a:latin typeface="BrowalliaUPC" pitchFamily="34" charset="-34"/>
                <a:cs typeface="BrowalliaUPC" pitchFamily="34" charset="-34"/>
              </a:rPr>
              <a:t>ทารกแรกเกิด</a:t>
            </a:r>
            <a:endParaRPr lang="th-TH" b="1" dirty="0">
              <a:latin typeface="BrowalliaUPC" pitchFamily="34" charset="-34"/>
              <a:cs typeface="BrowalliaUPC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-24"/>
            <a:ext cx="9144000" cy="715089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latin typeface="Browallia New" pitchFamily="34" charset="-34"/>
                <a:cs typeface="Browallia New" pitchFamily="34" charset="-34"/>
              </a:rPr>
              <a:t>2.</a:t>
            </a:r>
            <a:r>
              <a:rPr lang="th-TH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 ผลลัพธ์การดูแลกลุ่มโรค </a:t>
            </a:r>
            <a:r>
              <a:rPr lang="en-US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: </a:t>
            </a:r>
            <a:r>
              <a:rPr lang="th-TH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เรื้องรัง</a:t>
            </a:r>
          </a:p>
        </p:txBody>
      </p:sp>
      <p:graphicFrame>
        <p:nvGraphicFramePr>
          <p:cNvPr id="7" name="แผนภูมิ 6"/>
          <p:cNvGraphicFramePr/>
          <p:nvPr/>
        </p:nvGraphicFramePr>
        <p:xfrm>
          <a:off x="571472" y="1928802"/>
          <a:ext cx="4071966" cy="2500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714348" y="857232"/>
            <a:ext cx="74295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7030A0"/>
                </a:solidFill>
                <a:latin typeface="Browallia New" pitchFamily="34" charset="-34"/>
                <a:cs typeface="Browallia New" pitchFamily="34" charset="-34"/>
              </a:rPr>
              <a:t>ประเด็นคุณภาพ  </a:t>
            </a:r>
            <a:r>
              <a:rPr lang="th-TH" sz="2400" dirty="0" smtClean="0">
                <a:solidFill>
                  <a:srgbClr val="7030A0"/>
                </a:solidFill>
                <a:latin typeface="Browallia New" pitchFamily="34" charset="-34"/>
                <a:cs typeface="Browallia New" pitchFamily="34" charset="-34"/>
              </a:rPr>
              <a:t> </a:t>
            </a: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ถูกต้อง  ครบถ้วน  เหมาะสม  รวดเร็ว ปลอดภัย</a:t>
            </a:r>
            <a:endParaRPr lang="th-TH" sz="2400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7544" y="4739660"/>
            <a:ext cx="8176422" cy="1569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1587AB"/>
                </a:solidFill>
                <a:latin typeface="Browallia New" pitchFamily="34" charset="-34"/>
                <a:cs typeface="Browallia New" pitchFamily="34" charset="-34"/>
              </a:rPr>
              <a:t>ผลการพัฒนาที่สำคัญ </a:t>
            </a:r>
          </a:p>
          <a:p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จัดทำเกณฑ์วินิจฉัยโรคและแยกโรค</a:t>
            </a:r>
          </a:p>
          <a:p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พัฒนาศักยภาพแพทย์ปฏิบัติทั่วไปให้ สามารถ </a:t>
            </a:r>
            <a:r>
              <a:rPr lang="en-US" sz="2400" dirty="0" smtClean="0">
                <a:latin typeface="Browallia New" pitchFamily="34" charset="-34"/>
                <a:cs typeface="Browallia New" pitchFamily="34" charset="-34"/>
              </a:rPr>
              <a:t>U/S ECHO /</a:t>
            </a: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จัดทำแนวทางการประเมินและเฝ้าระวังภาวะแทรกซ้อนหลังการรักษาด้วยยาขับปัสสาวะ </a:t>
            </a:r>
            <a:r>
              <a:rPr lang="en-US" sz="2400" dirty="0" err="1" smtClean="0">
                <a:latin typeface="Browallia New" pitchFamily="34" charset="-34"/>
                <a:cs typeface="Browallia New" pitchFamily="34" charset="-34"/>
              </a:rPr>
              <a:t>Furosemide</a:t>
            </a:r>
            <a:endParaRPr lang="th-TH" sz="2400" dirty="0" smtClean="0">
              <a:latin typeface="Browallia New" pitchFamily="34" charset="-34"/>
              <a:cs typeface="Browallia New" pitchFamily="34" charset="-34"/>
            </a:endParaRPr>
          </a:p>
        </p:txBody>
      </p:sp>
      <p:graphicFrame>
        <p:nvGraphicFramePr>
          <p:cNvPr id="10" name="แผนภูมิ 9"/>
          <p:cNvGraphicFramePr/>
          <p:nvPr/>
        </p:nvGraphicFramePr>
        <p:xfrm>
          <a:off x="5000628" y="2143116"/>
          <a:ext cx="3286148" cy="20717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สี่เหลี่ยมมุมมน 10"/>
          <p:cNvSpPr/>
          <p:nvPr/>
        </p:nvSpPr>
        <p:spPr>
          <a:xfrm>
            <a:off x="7072330" y="928670"/>
            <a:ext cx="1571636" cy="500066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ctr">
            <a:noAutofit/>
          </a:bodyPr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CHF</a:t>
            </a:r>
            <a:endParaRPr lang="th-TH" sz="2400" b="1" dirty="0" smtClean="0">
              <a:solidFill>
                <a:srgbClr val="002060"/>
              </a:solidFill>
              <a:latin typeface="Browallia New" pitchFamily="34" charset="-34"/>
              <a:ea typeface="Tahoma" pitchFamily="34" charset="0"/>
              <a:cs typeface="Browallia New" pitchFamily="34" charset="-34"/>
            </a:endParaRPr>
          </a:p>
        </p:txBody>
      </p:sp>
      <p:pic>
        <p:nvPicPr>
          <p:cNvPr id="12" name="chart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V="1">
            <a:off x="7215206" y="3429000"/>
            <a:ext cx="639760" cy="6316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715089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ผลลัพธ์การดูแลกลุ่มโรค </a:t>
            </a:r>
            <a:r>
              <a:rPr lang="en-US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: </a:t>
            </a:r>
            <a:r>
              <a:rPr lang="th-TH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เรื้อรัง</a:t>
            </a: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571472" y="857232"/>
            <a:ext cx="75724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b="1" dirty="0" smtClean="0">
                <a:solidFill>
                  <a:srgbClr val="7030A0"/>
                </a:solidFill>
                <a:latin typeface="Browallia New" pitchFamily="34" charset="-34"/>
                <a:cs typeface="Browallia New" pitchFamily="34" charset="-34"/>
              </a:rPr>
              <a:t>ประเด็นคุณภาพ   </a:t>
            </a: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ถูกต้อง  ครบถ้วน  เหมาะสม  รวดเร็ว ปลอดภัย</a:t>
            </a:r>
            <a:endParaRPr lang="th-TH" sz="2400" dirty="0"/>
          </a:p>
        </p:txBody>
      </p:sp>
      <p:graphicFrame>
        <p:nvGraphicFramePr>
          <p:cNvPr id="4" name="แผนภูมิ 3"/>
          <p:cNvGraphicFramePr/>
          <p:nvPr/>
        </p:nvGraphicFramePr>
        <p:xfrm>
          <a:off x="357158" y="1785926"/>
          <a:ext cx="4143404" cy="30003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00034" y="5072074"/>
            <a:ext cx="8072494" cy="12003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1587AB"/>
                </a:solidFill>
                <a:latin typeface="Browallia New" pitchFamily="34" charset="-34"/>
                <a:cs typeface="Browallia New" pitchFamily="34" charset="-34"/>
              </a:rPr>
              <a:t>ผลการพัฒนาที่สำคัญ   </a:t>
            </a:r>
          </a:p>
          <a:p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ปรับยาตาม </a:t>
            </a:r>
            <a:r>
              <a:rPr lang="en-US" sz="2400" dirty="0" smtClean="0">
                <a:latin typeface="Browallia New" pitchFamily="34" charset="-34"/>
                <a:cs typeface="Browallia New" pitchFamily="34" charset="-34"/>
              </a:rPr>
              <a:t>GFR / self Health group</a:t>
            </a: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 </a:t>
            </a:r>
            <a:r>
              <a:rPr lang="th-TH" sz="2400" dirty="0" err="1" smtClean="0">
                <a:latin typeface="Browallia New" pitchFamily="34" charset="-34"/>
                <a:cs typeface="Browallia New" pitchFamily="34" charset="-34"/>
              </a:rPr>
              <a:t>ทีมสห</a:t>
            </a: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วิชาชีพ / </a:t>
            </a:r>
            <a:r>
              <a:rPr lang="th-TH" sz="2400" dirty="0" err="1" smtClean="0">
                <a:latin typeface="Browallia New" pitchFamily="34" charset="-34"/>
                <a:cs typeface="Browallia New" pitchFamily="34" charset="-34"/>
              </a:rPr>
              <a:t>นักโภ</a:t>
            </a: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ชากรจัดเมนูอาการ สาธิตเมนูอาหารจริง สัปดาห์ละ 1 เมนู สอบถามการรับประทานอาหารก่อนการให้ยา</a:t>
            </a:r>
            <a:r>
              <a:rPr lang="en-US" sz="2400" dirty="0" smtClean="0">
                <a:latin typeface="Browallia New" pitchFamily="34" charset="-34"/>
                <a:cs typeface="Browallia New" pitchFamily="34" charset="-34"/>
              </a:rPr>
              <a:t>Insulin / </a:t>
            </a: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 </a:t>
            </a:r>
            <a:endParaRPr lang="th-TH" sz="2400" dirty="0">
              <a:latin typeface="Browallia New" pitchFamily="34" charset="-34"/>
              <a:cs typeface="Browallia New" pitchFamily="34" charset="-34"/>
            </a:endParaRPr>
          </a:p>
        </p:txBody>
      </p:sp>
      <p:graphicFrame>
        <p:nvGraphicFramePr>
          <p:cNvPr id="7" name="แผนภูมิ 6"/>
          <p:cNvGraphicFramePr/>
          <p:nvPr/>
        </p:nvGraphicFramePr>
        <p:xfrm>
          <a:off x="4500562" y="1643050"/>
          <a:ext cx="3929122" cy="29289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00034" y="4643446"/>
            <a:ext cx="3500462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sz="2000" dirty="0" smtClean="0">
                <a:latin typeface="Browallia New" pitchFamily="34" charset="-34"/>
                <a:cs typeface="Browallia New" pitchFamily="34" charset="-34"/>
              </a:rPr>
              <a:t>อัตราการภาวะแทรกซ้อนระยะสั้น </a:t>
            </a:r>
            <a:r>
              <a:rPr lang="en-US" sz="2000" dirty="0" smtClean="0">
                <a:latin typeface="Browallia New" pitchFamily="34" charset="-34"/>
                <a:cs typeface="Browallia New" pitchFamily="34" charset="-34"/>
              </a:rPr>
              <a:t>&lt; 10 </a:t>
            </a:r>
            <a:endParaRPr lang="th-TH" sz="2000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57752" y="4643446"/>
            <a:ext cx="3500462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sz="2000" dirty="0" smtClean="0">
                <a:latin typeface="Browallia New" pitchFamily="34" charset="-34"/>
                <a:cs typeface="Browallia New" pitchFamily="34" charset="-34"/>
              </a:rPr>
              <a:t>อัตราการภาวะ</a:t>
            </a:r>
            <a:r>
              <a:rPr lang="en-US" sz="2000" dirty="0" smtClean="0">
                <a:latin typeface="Browallia New" pitchFamily="34" charset="-34"/>
                <a:cs typeface="Browallia New" pitchFamily="34" charset="-34"/>
              </a:rPr>
              <a:t>Hypoglycemia &lt;5</a:t>
            </a:r>
            <a:endParaRPr lang="th-TH" sz="2000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10" name="สี่เหลี่ยมมุมมน 9"/>
          <p:cNvSpPr/>
          <p:nvPr/>
        </p:nvSpPr>
        <p:spPr>
          <a:xfrm>
            <a:off x="6786578" y="1214422"/>
            <a:ext cx="1571636" cy="500066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ctr">
            <a:noAutofit/>
          </a:bodyPr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DM</a:t>
            </a:r>
            <a:endParaRPr lang="th-TH" sz="2400" b="1" dirty="0" smtClean="0">
              <a:solidFill>
                <a:srgbClr val="002060"/>
              </a:solidFill>
              <a:latin typeface="Browallia New" pitchFamily="34" charset="-34"/>
              <a:ea typeface="Tahoma" pitchFamily="34" charset="0"/>
              <a:cs typeface="Browallia New" pitchFamily="34" charset="-34"/>
            </a:endParaRPr>
          </a:p>
        </p:txBody>
      </p:sp>
      <p:pic>
        <p:nvPicPr>
          <p:cNvPr id="11" name="chart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V="1">
            <a:off x="2500298" y="1571612"/>
            <a:ext cx="639760" cy="631649"/>
          </a:xfrm>
          <a:prstGeom prst="rect">
            <a:avLst/>
          </a:prstGeom>
        </p:spPr>
      </p:pic>
      <p:pic>
        <p:nvPicPr>
          <p:cNvPr id="12" name="chart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V="1">
            <a:off x="7215206" y="3786190"/>
            <a:ext cx="639760" cy="6316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715089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latin typeface="Browallia New" pitchFamily="34" charset="-34"/>
                <a:cs typeface="Browallia New" pitchFamily="34" charset="-34"/>
              </a:rPr>
              <a:t>3.</a:t>
            </a:r>
            <a:r>
              <a:rPr lang="th-TH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ผลลัพธ์การดูแลกลุ่มโรค </a:t>
            </a:r>
            <a:r>
              <a:rPr lang="en-US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: </a:t>
            </a:r>
            <a:r>
              <a:rPr lang="th-TH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เรื้อรัง</a:t>
            </a:r>
          </a:p>
        </p:txBody>
      </p:sp>
      <p:graphicFrame>
        <p:nvGraphicFramePr>
          <p:cNvPr id="3" name="แผนภูมิ 2"/>
          <p:cNvGraphicFramePr/>
          <p:nvPr/>
        </p:nvGraphicFramePr>
        <p:xfrm>
          <a:off x="500034" y="1357298"/>
          <a:ext cx="4000528" cy="27860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แผนภูมิ 3"/>
          <p:cNvGraphicFramePr/>
          <p:nvPr/>
        </p:nvGraphicFramePr>
        <p:xfrm>
          <a:off x="4500562" y="1357298"/>
          <a:ext cx="4000528" cy="27860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0034" y="4429132"/>
            <a:ext cx="3500462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sz="2000" dirty="0" smtClean="0">
                <a:latin typeface="Browallia New" pitchFamily="34" charset="-34"/>
                <a:cs typeface="Browallia New" pitchFamily="34" charset="-34"/>
              </a:rPr>
              <a:t>อัตราการควบคุมระดับ </a:t>
            </a:r>
            <a:r>
              <a:rPr lang="en-US" sz="2000" dirty="0" smtClean="0">
                <a:latin typeface="Browallia New" pitchFamily="34" charset="-34"/>
                <a:cs typeface="Browallia New" pitchFamily="34" charset="-34"/>
              </a:rPr>
              <a:t>Hba1C &gt;40%</a:t>
            </a:r>
            <a:endParaRPr lang="th-TH" sz="2000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0" y="4429132"/>
            <a:ext cx="4000528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sz="2000" dirty="0" smtClean="0">
                <a:latin typeface="Browallia New" pitchFamily="34" charset="-34"/>
                <a:cs typeface="Browallia New" pitchFamily="34" charset="-34"/>
              </a:rPr>
              <a:t>อัตราการการเกิดภาวะแทรกซ้อนทางไต </a:t>
            </a:r>
            <a:r>
              <a:rPr lang="en-US" sz="2000" dirty="0" smtClean="0">
                <a:latin typeface="Browallia New" pitchFamily="34" charset="-34"/>
                <a:cs typeface="Browallia New" pitchFamily="34" charset="-34"/>
              </a:rPr>
              <a:t>&lt; 10 %</a:t>
            </a:r>
            <a:endParaRPr lang="th-TH" sz="2000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10" name="สี่เหลี่ยมมุมมน 9"/>
          <p:cNvSpPr/>
          <p:nvPr/>
        </p:nvSpPr>
        <p:spPr>
          <a:xfrm>
            <a:off x="7072330" y="1000108"/>
            <a:ext cx="1571636" cy="500066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ctr">
            <a:noAutofit/>
          </a:bodyPr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DM</a:t>
            </a:r>
            <a:endParaRPr lang="th-TH" sz="2400" b="1" dirty="0" smtClean="0">
              <a:solidFill>
                <a:srgbClr val="002060"/>
              </a:solidFill>
              <a:latin typeface="Browallia New" pitchFamily="34" charset="-34"/>
              <a:ea typeface="Tahoma" pitchFamily="34" charset="0"/>
              <a:cs typeface="Browallia New" pitchFamily="34" charset="-3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5678" y="5157192"/>
            <a:ext cx="8072494" cy="12003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1587AB"/>
                </a:solidFill>
                <a:latin typeface="Browallia New" pitchFamily="34" charset="-34"/>
                <a:cs typeface="Browallia New" pitchFamily="34" charset="-34"/>
              </a:rPr>
              <a:t>ผลการพัฒนาที่สำคัญ   </a:t>
            </a:r>
          </a:p>
          <a:p>
            <a:r>
              <a:rPr lang="en-US" sz="2400" dirty="0" smtClean="0">
                <a:latin typeface="Browallia New" pitchFamily="34" charset="-34"/>
                <a:cs typeface="Browallia New" pitchFamily="34" charset="-34"/>
              </a:rPr>
              <a:t>SK2 / </a:t>
            </a: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ปั้นข้าวเหนียว  /  คลินิกเฉพาะโรคไต และ จัดหาโปรตีนไข่ขาวสำหรับผู้ป่วยไตวาย 	 </a:t>
            </a:r>
            <a:endParaRPr lang="th-TH" sz="2400" dirty="0">
              <a:latin typeface="Browallia New" pitchFamily="34" charset="-34"/>
              <a:cs typeface="Browall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แผนภูมิ 1"/>
          <p:cNvGraphicFramePr/>
          <p:nvPr>
            <p:extLst>
              <p:ext uri="{D42A27DB-BD31-4B8C-83A1-F6EECF244321}">
                <p14:modId xmlns="" xmlns:p14="http://schemas.microsoft.com/office/powerpoint/2010/main" val="621159513"/>
              </p:ext>
            </p:extLst>
          </p:nvPr>
        </p:nvGraphicFramePr>
        <p:xfrm>
          <a:off x="642910" y="1928802"/>
          <a:ext cx="7929618" cy="30003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0"/>
            <a:ext cx="9144000" cy="715089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ผลลัพธ์การดูแลกลุ่มโรค</a:t>
            </a:r>
            <a:r>
              <a:rPr lang="en-US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 : </a:t>
            </a:r>
            <a:r>
              <a:rPr lang="th-TH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เรื้อรัง</a:t>
            </a:r>
          </a:p>
        </p:txBody>
      </p:sp>
      <p:pic>
        <p:nvPicPr>
          <p:cNvPr id="8" name="chart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72198" y="2143116"/>
            <a:ext cx="424217" cy="457200"/>
          </a:xfrm>
          <a:prstGeom prst="rect">
            <a:avLst/>
          </a:prstGeom>
        </p:spPr>
      </p:pic>
      <p:pic>
        <p:nvPicPr>
          <p:cNvPr id="9" name="chart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V="1">
            <a:off x="6500826" y="4214818"/>
            <a:ext cx="425446" cy="631649"/>
          </a:xfrm>
          <a:prstGeom prst="rect">
            <a:avLst/>
          </a:prstGeom>
        </p:spPr>
      </p:pic>
      <p:sp>
        <p:nvSpPr>
          <p:cNvPr id="10" name="สี่เหลี่ยมมุมมน 9"/>
          <p:cNvSpPr/>
          <p:nvPr/>
        </p:nvSpPr>
        <p:spPr>
          <a:xfrm>
            <a:off x="6929454" y="1500174"/>
            <a:ext cx="1571636" cy="500066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ctr">
            <a:noAutofit/>
          </a:bodyPr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COPD</a:t>
            </a:r>
            <a:endParaRPr lang="th-TH" sz="2400" b="1" dirty="0" smtClean="0">
              <a:solidFill>
                <a:srgbClr val="002060"/>
              </a:solidFill>
              <a:latin typeface="Browallia New" pitchFamily="34" charset="-34"/>
              <a:ea typeface="Tahoma" pitchFamily="34" charset="0"/>
              <a:cs typeface="Browallia New" pitchFamily="34" charset="-34"/>
            </a:endParaRP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571472" y="785794"/>
            <a:ext cx="75724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b="1" dirty="0" smtClean="0">
                <a:solidFill>
                  <a:srgbClr val="7030A0"/>
                </a:solidFill>
                <a:latin typeface="Browallia New" pitchFamily="34" charset="-34"/>
                <a:cs typeface="Browallia New" pitchFamily="34" charset="-34"/>
              </a:rPr>
              <a:t>ประเด็นคุณภาพ </a:t>
            </a: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ถูกต้อง  ครบถ้วน  เหมาะสม  รวดเร็ว ปลอดภัย</a:t>
            </a:r>
            <a:endParaRPr lang="th-TH" sz="2400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2910" y="5143512"/>
            <a:ext cx="7643866" cy="12003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1587AB"/>
                </a:solidFill>
                <a:latin typeface="Browallia New" pitchFamily="34" charset="-34"/>
                <a:cs typeface="Browallia New" pitchFamily="34" charset="-34"/>
              </a:rPr>
              <a:t>ผลการพัฒนาที่สำคัญ   </a:t>
            </a:r>
          </a:p>
          <a:p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นำระบบยา </a:t>
            </a:r>
            <a:r>
              <a:rPr lang="en-US" sz="2400" dirty="0" smtClean="0">
                <a:latin typeface="Browallia New" pitchFamily="34" charset="-34"/>
                <a:cs typeface="Browallia New" pitchFamily="34" charset="-34"/>
              </a:rPr>
              <a:t>Steroid </a:t>
            </a: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ให้ป้องกันยาโรคหืด</a:t>
            </a:r>
          </a:p>
          <a:p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นวัตกรรมขวด ปากเป่าลมดี เพื่อเพิ่มสมรรถภาพของปอด   	 </a:t>
            </a:r>
            <a:endParaRPr lang="th-TH" sz="2400" dirty="0">
              <a:latin typeface="Browallia New" pitchFamily="34" charset="-34"/>
              <a:cs typeface="Browall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715089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ผลลัพธ์การดูแลกลุ่มโรค</a:t>
            </a:r>
            <a:r>
              <a:rPr lang="en-US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 : </a:t>
            </a:r>
            <a:r>
              <a:rPr lang="th-TH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เรื้อรัง</a:t>
            </a: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571472" y="928670"/>
            <a:ext cx="77867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b="1" dirty="0" smtClean="0">
                <a:solidFill>
                  <a:srgbClr val="7030A0"/>
                </a:solidFill>
                <a:latin typeface="Browallia New" pitchFamily="34" charset="-34"/>
                <a:cs typeface="Browallia New" pitchFamily="34" charset="-34"/>
              </a:rPr>
              <a:t>ประเด็นคุณภาพ </a:t>
            </a: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ผู้ป่วยและครอบครัวมีส่วนร่วม สามารถดูแลสุขภาพตนเองได้</a:t>
            </a:r>
            <a:endParaRPr lang="th-TH" sz="2400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5" name="สี่เหลี่ยมมุมมน 4"/>
          <p:cNvSpPr/>
          <p:nvPr/>
        </p:nvSpPr>
        <p:spPr>
          <a:xfrm>
            <a:off x="7215206" y="1357298"/>
            <a:ext cx="1571636" cy="500066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ctr">
            <a:noAutofit/>
          </a:bodyPr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CAPD</a:t>
            </a:r>
            <a:endParaRPr lang="th-TH" sz="2400" b="1" dirty="0" smtClean="0">
              <a:solidFill>
                <a:srgbClr val="002060"/>
              </a:solidFill>
              <a:latin typeface="Browallia New" pitchFamily="34" charset="-34"/>
              <a:ea typeface="Tahoma" pitchFamily="34" charset="0"/>
              <a:cs typeface="Browallia New" pitchFamily="34" charset="-34"/>
            </a:endParaRPr>
          </a:p>
        </p:txBody>
      </p:sp>
      <p:graphicFrame>
        <p:nvGraphicFramePr>
          <p:cNvPr id="6" name="แผนภูมิ 5"/>
          <p:cNvGraphicFramePr/>
          <p:nvPr/>
        </p:nvGraphicFramePr>
        <p:xfrm>
          <a:off x="357158" y="1714488"/>
          <a:ext cx="6643734" cy="36353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42910" y="5357826"/>
            <a:ext cx="7643866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1587AB"/>
                </a:solidFill>
                <a:latin typeface="Browallia New" pitchFamily="34" charset="-34"/>
                <a:cs typeface="Browallia New" pitchFamily="34" charset="-34"/>
              </a:rPr>
              <a:t>ผลการพัฒนาที่สำคัญ   </a:t>
            </a:r>
          </a:p>
          <a:p>
            <a:r>
              <a:rPr lang="en-US" sz="2400" dirty="0" smtClean="0">
                <a:latin typeface="Browallia New" pitchFamily="34" charset="-34"/>
                <a:cs typeface="Browallia New" pitchFamily="34" charset="-34"/>
              </a:rPr>
              <a:t>Training / Retraining Program Home visit call</a:t>
            </a:r>
            <a:endParaRPr lang="th-TH" sz="2400" dirty="0">
              <a:latin typeface="Browallia New" pitchFamily="34" charset="-34"/>
              <a:cs typeface="Browall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715089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latin typeface="Browallia New" pitchFamily="34" charset="-34"/>
                <a:cs typeface="Browallia New" pitchFamily="34" charset="-34"/>
              </a:rPr>
              <a:t>6.</a:t>
            </a:r>
            <a:r>
              <a:rPr lang="th-TH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 ผลลัพธ์การดูแลกลุ่มโรค </a:t>
            </a:r>
            <a:r>
              <a:rPr lang="en-US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: </a:t>
            </a:r>
            <a:r>
              <a:rPr lang="th-TH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เรื้อรัง</a:t>
            </a: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500034" y="857232"/>
            <a:ext cx="79296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b="1" dirty="0" smtClean="0">
                <a:solidFill>
                  <a:srgbClr val="7030A0"/>
                </a:solidFill>
                <a:latin typeface="Browallia New" pitchFamily="34" charset="-34"/>
                <a:cs typeface="Browallia New" pitchFamily="34" charset="-34"/>
              </a:rPr>
              <a:t>ประเด็นคุณภาพ</a:t>
            </a: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 ผู้รับบริการได้รับการติดตามเยี่ยม ดูแลต่อเนื่อง การมีส่วนร่วมกับภาคีเครือข่าย </a:t>
            </a:r>
            <a:endParaRPr lang="th-TH" sz="3200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4" name="สี่เหลี่ยมมุมมน 3"/>
          <p:cNvSpPr/>
          <p:nvPr/>
        </p:nvSpPr>
        <p:spPr>
          <a:xfrm>
            <a:off x="6929454" y="1285860"/>
            <a:ext cx="1714512" cy="71438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ctr">
            <a:noAutofit/>
          </a:bodyPr>
          <a:lstStyle/>
          <a:p>
            <a:pPr algn="ctr"/>
            <a:r>
              <a:rPr lang="th-TH" sz="20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ผู้ป่วยมะเร็ง</a:t>
            </a:r>
          </a:p>
        </p:txBody>
      </p:sp>
      <p:graphicFrame>
        <p:nvGraphicFramePr>
          <p:cNvPr id="5" name="แผนภูมิ 4"/>
          <p:cNvGraphicFramePr/>
          <p:nvPr/>
        </p:nvGraphicFramePr>
        <p:xfrm>
          <a:off x="642910" y="1785926"/>
          <a:ext cx="6000792" cy="25717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42910" y="4786322"/>
            <a:ext cx="7643866" cy="1569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1587AB"/>
                </a:solidFill>
                <a:latin typeface="Browallia New" pitchFamily="34" charset="-34"/>
                <a:cs typeface="Browallia New" pitchFamily="34" charset="-34"/>
              </a:rPr>
              <a:t>ผลการพัฒนาที่สำคัญ   </a:t>
            </a:r>
          </a:p>
          <a:p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มีศูนย์ดูแลต่อเนื่อง / มีทีม </a:t>
            </a:r>
            <a:r>
              <a:rPr lang="en-US" sz="2400" dirty="0" smtClean="0">
                <a:latin typeface="Browallia New" pitchFamily="34" charset="-34"/>
                <a:cs typeface="Browallia New" pitchFamily="34" charset="-34"/>
              </a:rPr>
              <a:t>FCT </a:t>
            </a: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เข้มแข็ง  / ภาคีเครือข่ายเข้มแข็งมีส่วนร่วม</a:t>
            </a:r>
          </a:p>
          <a:p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มี </a:t>
            </a:r>
            <a:r>
              <a:rPr lang="en-US" sz="2400" dirty="0" smtClean="0">
                <a:latin typeface="Browallia New" pitchFamily="34" charset="-34"/>
                <a:cs typeface="Browallia New" pitchFamily="34" charset="-34"/>
              </a:rPr>
              <a:t>clinic pain management     / </a:t>
            </a:r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ความเพียงพอของอุปกรณ์ยืมในผู้ป่วย</a:t>
            </a:r>
            <a:r>
              <a:rPr lang="en-US" sz="2400" dirty="0" smtClean="0">
                <a:latin typeface="Browallia New" pitchFamily="34" charset="-34"/>
                <a:cs typeface="Browallia New" pitchFamily="34" charset="-34"/>
              </a:rPr>
              <a:t>palliative care </a:t>
            </a:r>
          </a:p>
          <a:p>
            <a:r>
              <a:rPr lang="th-TH" sz="2400" dirty="0" smtClean="0">
                <a:latin typeface="Browallia New" pitchFamily="34" charset="-34"/>
                <a:cs typeface="Browallia New" pitchFamily="34" charset="-34"/>
              </a:rPr>
              <a:t>ประสานส่งต่อด้วยระบบ </a:t>
            </a:r>
            <a:r>
              <a:rPr lang="en-US" sz="2400" dirty="0" smtClean="0">
                <a:latin typeface="Browallia New" pitchFamily="34" charset="-34"/>
                <a:cs typeface="Browallia New" pitchFamily="34" charset="-34"/>
              </a:rPr>
              <a:t>LINE</a:t>
            </a:r>
            <a:endParaRPr lang="th-TH" sz="2400" dirty="0">
              <a:latin typeface="Browallia New" pitchFamily="34" charset="-34"/>
              <a:cs typeface="Browall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4"/>
          <p:cNvSpPr txBox="1">
            <a:spLocks noChangeArrowheads="1"/>
          </p:cNvSpPr>
          <p:nvPr/>
        </p:nvSpPr>
        <p:spPr bwMode="auto">
          <a:xfrm>
            <a:off x="4060825" y="381000"/>
            <a:ext cx="889987" cy="46166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>
                <a:latin typeface="BrowalliaUPC" pitchFamily="34" charset="-34"/>
                <a:cs typeface="BrowalliaUPC" pitchFamily="34" charset="-34"/>
              </a:rPr>
              <a:t>Access</a:t>
            </a:r>
            <a:endParaRPr lang="th-TH" sz="2400" b="1" dirty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17411" name="Text Box 5"/>
          <p:cNvSpPr txBox="1">
            <a:spLocks noChangeArrowheads="1"/>
          </p:cNvSpPr>
          <p:nvPr/>
        </p:nvSpPr>
        <p:spPr bwMode="auto">
          <a:xfrm>
            <a:off x="4178300" y="990600"/>
            <a:ext cx="700833" cy="46166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BrowalliaUPC" pitchFamily="34" charset="-34"/>
                <a:cs typeface="BrowalliaUPC" pitchFamily="34" charset="-34"/>
              </a:rPr>
              <a:t>Entry</a:t>
            </a:r>
            <a:endParaRPr lang="th-TH" sz="2400" b="1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17412" name="Text Box 6"/>
          <p:cNvSpPr txBox="1">
            <a:spLocks noChangeArrowheads="1"/>
          </p:cNvSpPr>
          <p:nvPr/>
        </p:nvSpPr>
        <p:spPr bwMode="auto">
          <a:xfrm>
            <a:off x="2701046" y="1752600"/>
            <a:ext cx="1370888" cy="46166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>
                <a:latin typeface="BrowalliaUPC" pitchFamily="34" charset="-34"/>
                <a:cs typeface="BrowalliaUPC" pitchFamily="34" charset="-34"/>
              </a:rPr>
              <a:t>Assessment</a:t>
            </a:r>
            <a:endParaRPr lang="th-TH" sz="2400" b="1" dirty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17413" name="Text Box 7"/>
          <p:cNvSpPr txBox="1">
            <a:spLocks noChangeArrowheads="1"/>
          </p:cNvSpPr>
          <p:nvPr/>
        </p:nvSpPr>
        <p:spPr bwMode="auto">
          <a:xfrm>
            <a:off x="4770438" y="1752600"/>
            <a:ext cx="1430200" cy="46166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>
                <a:latin typeface="BrowalliaUPC" pitchFamily="34" charset="-34"/>
                <a:cs typeface="BrowalliaUPC" pitchFamily="34" charset="-34"/>
              </a:rPr>
              <a:t>Investigation</a:t>
            </a:r>
            <a:endParaRPr lang="th-TH" sz="2400" b="1" dirty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17414" name="Text Box 8"/>
          <p:cNvSpPr txBox="1">
            <a:spLocks noChangeArrowheads="1"/>
          </p:cNvSpPr>
          <p:nvPr/>
        </p:nvSpPr>
        <p:spPr bwMode="auto">
          <a:xfrm>
            <a:off x="3921125" y="2590800"/>
            <a:ext cx="1148071" cy="46166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BrowalliaUPC" pitchFamily="34" charset="-34"/>
                <a:cs typeface="BrowalliaUPC" pitchFamily="34" charset="-34"/>
              </a:rPr>
              <a:t>Diagnosis</a:t>
            </a:r>
            <a:endParaRPr lang="th-TH" sz="2400" b="1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17415" name="Text Box 9"/>
          <p:cNvSpPr txBox="1">
            <a:spLocks noChangeArrowheads="1"/>
          </p:cNvSpPr>
          <p:nvPr/>
        </p:nvSpPr>
        <p:spPr bwMode="auto">
          <a:xfrm>
            <a:off x="2374900" y="3479800"/>
            <a:ext cx="1361270" cy="46166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>
                <a:latin typeface="BrowalliaUPC" pitchFamily="34" charset="-34"/>
                <a:cs typeface="BrowalliaUPC" pitchFamily="34" charset="-34"/>
              </a:rPr>
              <a:t>Plan of Care</a:t>
            </a:r>
            <a:endParaRPr lang="th-TH" sz="2400" b="1" dirty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17416" name="Text Box 10"/>
          <p:cNvSpPr txBox="1">
            <a:spLocks noChangeArrowheads="1"/>
          </p:cNvSpPr>
          <p:nvPr/>
        </p:nvSpPr>
        <p:spPr bwMode="auto">
          <a:xfrm>
            <a:off x="4719638" y="3479800"/>
            <a:ext cx="1641796" cy="46166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latin typeface="BrowalliaUPC" pitchFamily="34" charset="-34"/>
                <a:cs typeface="BrowalliaUPC" pitchFamily="34" charset="-34"/>
              </a:rPr>
              <a:t>Discharge Plan</a:t>
            </a:r>
            <a:endParaRPr lang="th-TH" sz="2400" b="1" dirty="0">
              <a:latin typeface="BrowalliaUPC" pitchFamily="34" charset="-34"/>
              <a:cs typeface="BrowalliaUPC" pitchFamily="34" charset="-34"/>
            </a:endParaRPr>
          </a:p>
        </p:txBody>
      </p:sp>
      <p:cxnSp>
        <p:nvCxnSpPr>
          <p:cNvPr id="17417" name="AutoShape 11"/>
          <p:cNvCxnSpPr>
            <a:cxnSpLocks noChangeShapeType="1"/>
            <a:stCxn id="17410" idx="2"/>
            <a:endCxn id="17411" idx="0"/>
          </p:cNvCxnSpPr>
          <p:nvPr/>
        </p:nvCxnSpPr>
        <p:spPr bwMode="auto">
          <a:xfrm rot="16200000" flipH="1">
            <a:off x="4443301" y="905183"/>
            <a:ext cx="147935" cy="2289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7418" name="AutoShape 12"/>
          <p:cNvCxnSpPr>
            <a:cxnSpLocks noChangeShapeType="1"/>
            <a:stCxn id="17411" idx="2"/>
            <a:endCxn id="17412" idx="0"/>
          </p:cNvCxnSpPr>
          <p:nvPr/>
        </p:nvCxnSpPr>
        <p:spPr bwMode="auto">
          <a:xfrm rot="5400000">
            <a:off x="3807437" y="1031319"/>
            <a:ext cx="300335" cy="1142227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17419" name="AutoShape 13"/>
          <p:cNvCxnSpPr>
            <a:cxnSpLocks noChangeShapeType="1"/>
            <a:stCxn id="17411" idx="2"/>
            <a:endCxn id="17413" idx="0"/>
          </p:cNvCxnSpPr>
          <p:nvPr/>
        </p:nvCxnSpPr>
        <p:spPr bwMode="auto">
          <a:xfrm rot="16200000" flipH="1">
            <a:off x="4856960" y="1124021"/>
            <a:ext cx="300335" cy="956821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17420" name="AutoShape 14"/>
          <p:cNvCxnSpPr>
            <a:cxnSpLocks noChangeShapeType="1"/>
            <a:stCxn id="17412" idx="2"/>
            <a:endCxn id="17414" idx="0"/>
          </p:cNvCxnSpPr>
          <p:nvPr/>
        </p:nvCxnSpPr>
        <p:spPr bwMode="auto">
          <a:xfrm rot="16200000" flipH="1">
            <a:off x="3752558" y="1848196"/>
            <a:ext cx="376535" cy="1108671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17421" name="AutoShape 15"/>
          <p:cNvCxnSpPr>
            <a:cxnSpLocks noChangeShapeType="1"/>
            <a:stCxn id="17413" idx="2"/>
            <a:endCxn id="17414" idx="0"/>
          </p:cNvCxnSpPr>
          <p:nvPr/>
        </p:nvCxnSpPr>
        <p:spPr bwMode="auto">
          <a:xfrm rot="5400000">
            <a:off x="4802083" y="1907344"/>
            <a:ext cx="376535" cy="990377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17422" name="AutoShape 16"/>
          <p:cNvCxnSpPr>
            <a:cxnSpLocks noChangeShapeType="1"/>
            <a:stCxn id="17414" idx="2"/>
            <a:endCxn id="17415" idx="0"/>
          </p:cNvCxnSpPr>
          <p:nvPr/>
        </p:nvCxnSpPr>
        <p:spPr bwMode="auto">
          <a:xfrm rot="5400000">
            <a:off x="3561681" y="2546319"/>
            <a:ext cx="427335" cy="1439626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17423" name="AutoShape 17"/>
          <p:cNvCxnSpPr>
            <a:cxnSpLocks noChangeShapeType="1"/>
            <a:stCxn id="17414" idx="2"/>
            <a:endCxn id="17416" idx="0"/>
          </p:cNvCxnSpPr>
          <p:nvPr/>
        </p:nvCxnSpPr>
        <p:spPr bwMode="auto">
          <a:xfrm rot="16200000" flipH="1">
            <a:off x="4804181" y="2743444"/>
            <a:ext cx="427335" cy="104537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17424" name="Text Box 18"/>
          <p:cNvSpPr txBox="1">
            <a:spLocks noChangeArrowheads="1"/>
          </p:cNvSpPr>
          <p:nvPr/>
        </p:nvSpPr>
        <p:spPr bwMode="auto">
          <a:xfrm>
            <a:off x="2225675" y="4572000"/>
            <a:ext cx="1608133" cy="46166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>
                <a:latin typeface="BrowalliaUPC" pitchFamily="34" charset="-34"/>
                <a:cs typeface="BrowalliaUPC" pitchFamily="34" charset="-34"/>
              </a:rPr>
              <a:t>Care of Patient</a:t>
            </a:r>
            <a:endParaRPr lang="th-TH" sz="2400" b="1" dirty="0">
              <a:latin typeface="BrowalliaUPC" pitchFamily="34" charset="-34"/>
              <a:cs typeface="BrowalliaUPC" pitchFamily="34" charset="-34"/>
            </a:endParaRPr>
          </a:p>
        </p:txBody>
      </p:sp>
      <p:cxnSp>
        <p:nvCxnSpPr>
          <p:cNvPr id="17425" name="AutoShape 19"/>
          <p:cNvCxnSpPr>
            <a:cxnSpLocks noChangeShapeType="1"/>
            <a:stCxn id="17416" idx="2"/>
            <a:endCxn id="17424" idx="0"/>
          </p:cNvCxnSpPr>
          <p:nvPr/>
        </p:nvCxnSpPr>
        <p:spPr bwMode="auto">
          <a:xfrm rot="5400000">
            <a:off x="3969872" y="3001335"/>
            <a:ext cx="630535" cy="2510794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17426" name="AutoShape 20"/>
          <p:cNvCxnSpPr>
            <a:cxnSpLocks noChangeShapeType="1"/>
            <a:stCxn id="17415" idx="2"/>
            <a:endCxn id="17424" idx="0"/>
          </p:cNvCxnSpPr>
          <p:nvPr/>
        </p:nvCxnSpPr>
        <p:spPr bwMode="auto">
          <a:xfrm rot="5400000">
            <a:off x="2727372" y="4243836"/>
            <a:ext cx="630535" cy="25793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17427" name="Text Box 21"/>
          <p:cNvSpPr txBox="1">
            <a:spLocks noChangeArrowheads="1"/>
          </p:cNvSpPr>
          <p:nvPr/>
        </p:nvSpPr>
        <p:spPr bwMode="auto">
          <a:xfrm>
            <a:off x="304800" y="4572000"/>
            <a:ext cx="1114408" cy="46166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>
                <a:latin typeface="BrowalliaUPC" pitchFamily="34" charset="-34"/>
                <a:cs typeface="BrowalliaUPC" pitchFamily="34" charset="-34"/>
              </a:rPr>
              <a:t>Reassess</a:t>
            </a:r>
            <a:endParaRPr lang="th-TH" sz="2400" b="1" dirty="0">
              <a:latin typeface="BrowalliaUPC" pitchFamily="34" charset="-34"/>
              <a:cs typeface="BrowalliaUPC" pitchFamily="34" charset="-34"/>
            </a:endParaRPr>
          </a:p>
        </p:txBody>
      </p:sp>
      <p:cxnSp>
        <p:nvCxnSpPr>
          <p:cNvPr id="17428" name="AutoShape 22"/>
          <p:cNvCxnSpPr>
            <a:cxnSpLocks noChangeShapeType="1"/>
            <a:stCxn id="17424" idx="1"/>
            <a:endCxn id="17427" idx="3"/>
          </p:cNvCxnSpPr>
          <p:nvPr/>
        </p:nvCxnSpPr>
        <p:spPr bwMode="auto">
          <a:xfrm rot="10800000">
            <a:off x="1419209" y="4802833"/>
            <a:ext cx="806467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7429" name="AutoShape 23"/>
          <p:cNvCxnSpPr>
            <a:cxnSpLocks noChangeShapeType="1"/>
            <a:stCxn id="17427" idx="0"/>
            <a:endCxn id="17415" idx="1"/>
          </p:cNvCxnSpPr>
          <p:nvPr/>
        </p:nvCxnSpPr>
        <p:spPr bwMode="auto">
          <a:xfrm rot="5400000" flipH="1" flipV="1">
            <a:off x="1187769" y="3384869"/>
            <a:ext cx="861367" cy="1512896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17430" name="Text Box 24"/>
          <p:cNvSpPr txBox="1">
            <a:spLocks noChangeArrowheads="1"/>
          </p:cNvSpPr>
          <p:nvPr/>
        </p:nvSpPr>
        <p:spPr bwMode="auto">
          <a:xfrm>
            <a:off x="4699000" y="4572000"/>
            <a:ext cx="1705916" cy="46166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>
                <a:latin typeface="BrowalliaUPC" pitchFamily="34" charset="-34"/>
                <a:cs typeface="BrowalliaUPC" pitchFamily="34" charset="-34"/>
              </a:rPr>
              <a:t>Communication</a:t>
            </a:r>
            <a:endParaRPr lang="th-TH" sz="2400" b="1" dirty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17431" name="Text Box 25"/>
          <p:cNvSpPr txBox="1">
            <a:spLocks noChangeArrowheads="1"/>
          </p:cNvSpPr>
          <p:nvPr/>
        </p:nvSpPr>
        <p:spPr bwMode="auto">
          <a:xfrm>
            <a:off x="7005638" y="4470400"/>
            <a:ext cx="1572866" cy="83099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400" b="1">
                <a:latin typeface="BrowalliaUPC" pitchFamily="34" charset="-34"/>
                <a:cs typeface="BrowalliaUPC" pitchFamily="34" charset="-34"/>
              </a:rPr>
              <a:t>Information &amp;</a:t>
            </a:r>
          </a:p>
          <a:p>
            <a:pPr algn="ctr"/>
            <a:r>
              <a:rPr lang="en-US" sz="2400" b="1">
                <a:latin typeface="BrowalliaUPC" pitchFamily="34" charset="-34"/>
                <a:cs typeface="BrowalliaUPC" pitchFamily="34" charset="-34"/>
              </a:rPr>
              <a:t>Empowerment</a:t>
            </a:r>
            <a:endParaRPr lang="th-TH" sz="2400" b="1">
              <a:latin typeface="BrowalliaUPC" pitchFamily="34" charset="-34"/>
              <a:cs typeface="BrowalliaUPC" pitchFamily="34" charset="-34"/>
            </a:endParaRPr>
          </a:p>
        </p:txBody>
      </p:sp>
      <p:cxnSp>
        <p:nvCxnSpPr>
          <p:cNvPr id="17432" name="AutoShape 26"/>
          <p:cNvCxnSpPr>
            <a:cxnSpLocks noChangeShapeType="1"/>
            <a:stCxn id="17416" idx="2"/>
            <a:endCxn id="17431" idx="0"/>
          </p:cNvCxnSpPr>
          <p:nvPr/>
        </p:nvCxnSpPr>
        <p:spPr bwMode="auto">
          <a:xfrm rot="16200000" flipH="1">
            <a:off x="6401836" y="3080164"/>
            <a:ext cx="528935" cy="225153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17433" name="AutoShape 27"/>
          <p:cNvCxnSpPr>
            <a:cxnSpLocks noChangeShapeType="1"/>
            <a:stCxn id="17416" idx="2"/>
            <a:endCxn id="17430" idx="0"/>
          </p:cNvCxnSpPr>
          <p:nvPr/>
        </p:nvCxnSpPr>
        <p:spPr bwMode="auto">
          <a:xfrm rot="16200000" flipH="1">
            <a:off x="5230980" y="4251021"/>
            <a:ext cx="630535" cy="1142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7434" name="AutoShape 28"/>
          <p:cNvCxnSpPr>
            <a:cxnSpLocks noChangeShapeType="1"/>
            <a:stCxn id="17424" idx="3"/>
            <a:endCxn id="17430" idx="1"/>
          </p:cNvCxnSpPr>
          <p:nvPr/>
        </p:nvCxnSpPr>
        <p:spPr bwMode="auto">
          <a:xfrm>
            <a:off x="3833808" y="4802833"/>
            <a:ext cx="865192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sp>
        <p:nvSpPr>
          <p:cNvPr id="17435" name="Text Box 29"/>
          <p:cNvSpPr txBox="1">
            <a:spLocks noChangeArrowheads="1"/>
          </p:cNvSpPr>
          <p:nvPr/>
        </p:nvSpPr>
        <p:spPr bwMode="auto">
          <a:xfrm>
            <a:off x="3919538" y="5394325"/>
            <a:ext cx="1159292" cy="46166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>
                <a:latin typeface="BrowalliaUPC" pitchFamily="34" charset="-34"/>
                <a:cs typeface="BrowalliaUPC" pitchFamily="34" charset="-34"/>
              </a:rPr>
              <a:t>Discharge</a:t>
            </a:r>
            <a:endParaRPr lang="th-TH" sz="2400" b="1" dirty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17436" name="Text Box 30"/>
          <p:cNvSpPr txBox="1">
            <a:spLocks noChangeArrowheads="1"/>
          </p:cNvSpPr>
          <p:nvPr/>
        </p:nvSpPr>
        <p:spPr bwMode="auto">
          <a:xfrm>
            <a:off x="3571868" y="6072206"/>
            <a:ext cx="1931939" cy="46166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>
                <a:latin typeface="BrowalliaUPC" pitchFamily="34" charset="-34"/>
                <a:cs typeface="BrowalliaUPC" pitchFamily="34" charset="-34"/>
              </a:rPr>
              <a:t>Continuity of Care</a:t>
            </a:r>
            <a:endParaRPr lang="th-TH" sz="2400" b="1" dirty="0">
              <a:latin typeface="BrowalliaUPC" pitchFamily="34" charset="-34"/>
              <a:cs typeface="BrowalliaUPC" pitchFamily="34" charset="-34"/>
            </a:endParaRPr>
          </a:p>
        </p:txBody>
      </p:sp>
      <p:cxnSp>
        <p:nvCxnSpPr>
          <p:cNvPr id="17437" name="AutoShape 31"/>
          <p:cNvCxnSpPr>
            <a:cxnSpLocks noChangeShapeType="1"/>
            <a:stCxn id="17424" idx="2"/>
            <a:endCxn id="17435" idx="1"/>
          </p:cNvCxnSpPr>
          <p:nvPr/>
        </p:nvCxnSpPr>
        <p:spPr bwMode="auto">
          <a:xfrm rot="16200000" flipH="1">
            <a:off x="3178894" y="4884513"/>
            <a:ext cx="591493" cy="889796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17438" name="AutoShape 32"/>
          <p:cNvCxnSpPr>
            <a:cxnSpLocks noChangeShapeType="1"/>
            <a:stCxn id="17431" idx="2"/>
            <a:endCxn id="17435" idx="3"/>
          </p:cNvCxnSpPr>
          <p:nvPr/>
        </p:nvCxnSpPr>
        <p:spPr bwMode="auto">
          <a:xfrm rot="5400000">
            <a:off x="6273571" y="4106657"/>
            <a:ext cx="323761" cy="2713241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17439" name="AutoShape 33"/>
          <p:cNvCxnSpPr>
            <a:cxnSpLocks noChangeShapeType="1"/>
            <a:stCxn id="17435" idx="2"/>
            <a:endCxn id="17436" idx="0"/>
          </p:cNvCxnSpPr>
          <p:nvPr/>
        </p:nvCxnSpPr>
        <p:spPr bwMode="auto">
          <a:xfrm rot="16200000" flipH="1">
            <a:off x="4410403" y="5944771"/>
            <a:ext cx="216216" cy="38654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7440" name="TextBox 36"/>
          <p:cNvSpPr txBox="1">
            <a:spLocks noChangeArrowheads="1"/>
          </p:cNvSpPr>
          <p:nvPr/>
        </p:nvSpPr>
        <p:spPr bwMode="auto">
          <a:xfrm>
            <a:off x="2071670" y="2428868"/>
            <a:ext cx="1571636" cy="461665"/>
          </a:xfrm>
          <a:prstGeom prst="rect">
            <a:avLst/>
          </a:prstGeom>
          <a:solidFill>
            <a:srgbClr val="FFFF00"/>
          </a:solidFill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BrowalliaUPC" pitchFamily="34" charset="-34"/>
                <a:cs typeface="BrowalliaUPC" pitchFamily="34" charset="-34"/>
              </a:rPr>
              <a:t> </a:t>
            </a:r>
            <a:r>
              <a:rPr lang="th-TH" sz="2400" b="1" dirty="0" smtClean="0">
                <a:latin typeface="BrowalliaUPC" pitchFamily="34" charset="-34"/>
                <a:cs typeface="BrowalliaUPC" pitchFamily="34" charset="-34"/>
              </a:rPr>
              <a:t>ภายใน </a:t>
            </a:r>
            <a:r>
              <a:rPr lang="en-US" sz="2400" b="1" dirty="0" smtClean="0">
                <a:latin typeface="BrowalliaUPC" pitchFamily="34" charset="-34"/>
                <a:cs typeface="BrowalliaUPC" pitchFamily="34" charset="-34"/>
              </a:rPr>
              <a:t>1 </a:t>
            </a:r>
            <a:r>
              <a:rPr lang="th-TH" sz="2400" b="1" dirty="0" smtClean="0">
                <a:latin typeface="BrowalliaUPC" pitchFamily="34" charset="-34"/>
                <a:cs typeface="BrowalliaUPC" pitchFamily="34" charset="-34"/>
              </a:rPr>
              <a:t>ชม</a:t>
            </a:r>
            <a:r>
              <a:rPr lang="en-US" sz="2400" b="1" dirty="0" smtClean="0">
                <a:latin typeface="BrowalliaUPC" pitchFamily="34" charset="-34"/>
                <a:cs typeface="BrowalliaUPC" pitchFamily="34" charset="-34"/>
              </a:rPr>
              <a:t> </a:t>
            </a:r>
            <a:endParaRPr lang="en-US" sz="2400" b="1" dirty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17442" name="TextBox 38"/>
          <p:cNvSpPr txBox="1">
            <a:spLocks noChangeArrowheads="1"/>
          </p:cNvSpPr>
          <p:nvPr/>
        </p:nvSpPr>
        <p:spPr bwMode="auto">
          <a:xfrm>
            <a:off x="5500694" y="5429264"/>
            <a:ext cx="1500198" cy="461665"/>
          </a:xfrm>
          <a:prstGeom prst="rect">
            <a:avLst/>
          </a:prstGeom>
          <a:solidFill>
            <a:srgbClr val="FFFF00"/>
          </a:solidFill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h-TH" sz="2400" b="1" dirty="0" smtClean="0">
                <a:latin typeface="BrowalliaUPC" pitchFamily="34" charset="-34"/>
                <a:cs typeface="BrowalliaUPC" pitchFamily="34" charset="-34"/>
              </a:rPr>
              <a:t>ใบ  </a:t>
            </a:r>
            <a:r>
              <a:rPr lang="en-US" sz="2400" b="1" dirty="0" smtClean="0">
                <a:latin typeface="BrowalliaUPC" pitchFamily="34" charset="-34"/>
                <a:cs typeface="BrowalliaUPC" pitchFamily="34" charset="-34"/>
              </a:rPr>
              <a:t>ERT </a:t>
            </a:r>
          </a:p>
        </p:txBody>
      </p:sp>
      <p:sp>
        <p:nvSpPr>
          <p:cNvPr id="17443" name="TextBox 39"/>
          <p:cNvSpPr txBox="1">
            <a:spLocks noChangeArrowheads="1"/>
          </p:cNvSpPr>
          <p:nvPr/>
        </p:nvSpPr>
        <p:spPr bwMode="auto">
          <a:xfrm>
            <a:off x="142844" y="2928934"/>
            <a:ext cx="2143140" cy="1077218"/>
          </a:xfrm>
          <a:prstGeom prst="rect">
            <a:avLst/>
          </a:prstGeom>
          <a:solidFill>
            <a:srgbClr val="FFFF00"/>
          </a:solidFill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latin typeface="BrowalliaUPC" pitchFamily="34" charset="-34"/>
                <a:cs typeface="BrowalliaUPC" pitchFamily="34" charset="-34"/>
              </a:rPr>
              <a:t> Early resuscitation</a:t>
            </a:r>
            <a:r>
              <a:rPr lang="th-TH" sz="2000" b="1" dirty="0" smtClean="0">
                <a:latin typeface="BrowalliaUPC" pitchFamily="34" charset="-34"/>
                <a:cs typeface="BrowalliaUPC" pitchFamily="34" charset="-34"/>
              </a:rPr>
              <a:t>สารน้ำ /</a:t>
            </a:r>
            <a:r>
              <a:rPr lang="en-US" sz="2000" b="1" dirty="0" smtClean="0">
                <a:latin typeface="BrowalliaUPC" pitchFamily="34" charset="-34"/>
                <a:cs typeface="BrowalliaUPC" pitchFamily="34" charset="-34"/>
              </a:rPr>
              <a:t>ATB  / Dopamine</a:t>
            </a:r>
          </a:p>
          <a:p>
            <a:r>
              <a:rPr lang="en-US" sz="2000" b="1" dirty="0" smtClean="0">
                <a:latin typeface="BrowalliaUPC" pitchFamily="34" charset="-34"/>
                <a:cs typeface="BrowalliaUPC" pitchFamily="34" charset="-34"/>
              </a:rPr>
              <a:t>Empirical ATB</a:t>
            </a:r>
            <a:endParaRPr lang="en-US" sz="2000" b="1" dirty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17445" name="TextBox 41"/>
          <p:cNvSpPr txBox="1">
            <a:spLocks noChangeArrowheads="1"/>
          </p:cNvSpPr>
          <p:nvPr/>
        </p:nvSpPr>
        <p:spPr bwMode="auto">
          <a:xfrm>
            <a:off x="6286512" y="5934670"/>
            <a:ext cx="2714612" cy="923330"/>
          </a:xfrm>
          <a:prstGeom prst="rect">
            <a:avLst/>
          </a:prstGeom>
          <a:solidFill>
            <a:srgbClr val="FFFF00"/>
          </a:solidFill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h-TH" sz="1800" b="1" dirty="0" smtClean="0">
                <a:latin typeface="BrowalliaUPC" pitchFamily="34" charset="-34"/>
                <a:cs typeface="BrowalliaUPC" pitchFamily="34" charset="-34"/>
              </a:rPr>
              <a:t>*กรณีหลัง นอน รพ แล้วได้ส่งต่อ ตามผล </a:t>
            </a:r>
            <a:r>
              <a:rPr lang="en-US" sz="1800" b="1" dirty="0" smtClean="0">
                <a:latin typeface="BrowalliaUPC" pitchFamily="34" charset="-34"/>
                <a:cs typeface="BrowalliaUPC" pitchFamily="34" charset="-34"/>
              </a:rPr>
              <a:t>H/C  </a:t>
            </a:r>
            <a:r>
              <a:rPr lang="th-TH" sz="1800" b="1" dirty="0" smtClean="0">
                <a:latin typeface="BrowalliaUPC" pitchFamily="34" charset="-34"/>
                <a:cs typeface="BrowalliaUPC" pitchFamily="34" charset="-34"/>
              </a:rPr>
              <a:t>ส่งผลให้</a:t>
            </a:r>
            <a:r>
              <a:rPr lang="en-US" sz="1800" b="1" dirty="0" smtClean="0">
                <a:latin typeface="BrowalliaUPC" pitchFamily="34" charset="-34"/>
                <a:cs typeface="BrowalliaUPC" pitchFamily="34" charset="-34"/>
              </a:rPr>
              <a:t> </a:t>
            </a:r>
            <a:r>
              <a:rPr lang="th-TH" sz="1800" b="1" dirty="0" smtClean="0">
                <a:latin typeface="BrowalliaUPC" pitchFamily="34" charset="-34"/>
                <a:cs typeface="BrowalliaUPC" pitchFamily="34" charset="-34"/>
              </a:rPr>
              <a:t>รพ </a:t>
            </a:r>
            <a:r>
              <a:rPr lang="th-TH" sz="1800" b="1" dirty="0" err="1" smtClean="0">
                <a:latin typeface="BrowalliaUPC" pitchFamily="34" charset="-34"/>
                <a:cs typeface="BrowalliaUPC" pitchFamily="34" charset="-34"/>
              </a:rPr>
              <a:t>ยส</a:t>
            </a:r>
            <a:endParaRPr lang="en-US" sz="1800" b="1" dirty="0" smtClean="0">
              <a:latin typeface="BrowalliaUPC" pitchFamily="34" charset="-34"/>
              <a:cs typeface="BrowalliaUPC" pitchFamily="34" charset="-34"/>
            </a:endParaRPr>
          </a:p>
          <a:p>
            <a:r>
              <a:rPr lang="th-TH" sz="1800" b="1" dirty="0" smtClean="0">
                <a:latin typeface="BrowalliaUPC" pitchFamily="34" charset="-34"/>
                <a:cs typeface="BrowalliaUPC" pitchFamily="34" charset="-34"/>
              </a:rPr>
              <a:t>*</a:t>
            </a:r>
            <a:r>
              <a:rPr lang="th-TH" sz="1800" b="1" dirty="0" err="1" smtClean="0">
                <a:latin typeface="BrowalliaUPC" pitchFamily="34" charset="-34"/>
                <a:cs typeface="BrowalliaUPC" pitchFamily="34" charset="-34"/>
              </a:rPr>
              <a:t>รับเคส</a:t>
            </a:r>
            <a:r>
              <a:rPr lang="th-TH" sz="1800" b="1" dirty="0" smtClean="0">
                <a:latin typeface="BrowalliaUPC" pitchFamily="34" charset="-34"/>
                <a:cs typeface="BrowalliaUPC" pitchFamily="34" charset="-34"/>
              </a:rPr>
              <a:t> กลับมานอนรักษาต่อ</a:t>
            </a:r>
            <a:endParaRPr lang="en-US" sz="2000" b="1" dirty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17446" name="TextBox 43"/>
          <p:cNvSpPr txBox="1">
            <a:spLocks noChangeArrowheads="1"/>
          </p:cNvSpPr>
          <p:nvPr/>
        </p:nvSpPr>
        <p:spPr bwMode="auto">
          <a:xfrm>
            <a:off x="0" y="5286388"/>
            <a:ext cx="1857356" cy="1015663"/>
          </a:xfrm>
          <a:prstGeom prst="rect">
            <a:avLst/>
          </a:prstGeom>
          <a:solidFill>
            <a:srgbClr val="FFFF00"/>
          </a:solidFill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BrowalliaUPC" pitchFamily="34" charset="-34"/>
                <a:cs typeface="BrowalliaUPC" pitchFamily="34" charset="-34"/>
              </a:rPr>
              <a:t>  *</a:t>
            </a:r>
            <a:r>
              <a:rPr lang="en-US" sz="1800" b="1" dirty="0" smtClean="0">
                <a:latin typeface="BrowalliaUPC" pitchFamily="34" charset="-34"/>
                <a:cs typeface="BrowalliaUPC" pitchFamily="34" charset="-34"/>
              </a:rPr>
              <a:t>MEWS Score</a:t>
            </a:r>
          </a:p>
          <a:p>
            <a:r>
              <a:rPr lang="en-US" sz="1800" b="1" dirty="0" smtClean="0">
                <a:latin typeface="BrowalliaUPC" pitchFamily="34" charset="-34"/>
                <a:cs typeface="BrowalliaUPC" pitchFamily="34" charset="-34"/>
              </a:rPr>
              <a:t> *  U/S</a:t>
            </a:r>
            <a:r>
              <a:rPr lang="th-TH" sz="1800" b="1" dirty="0" smtClean="0">
                <a:latin typeface="BrowalliaUPC" pitchFamily="34" charset="-34"/>
                <a:cs typeface="BrowalliaUPC" pitchFamily="34" charset="-34"/>
              </a:rPr>
              <a:t>ทำ</a:t>
            </a:r>
            <a:r>
              <a:rPr lang="en-US" sz="1800" b="1" dirty="0" smtClean="0">
                <a:latin typeface="BrowalliaUPC" pitchFamily="34" charset="-34"/>
                <a:cs typeface="BrowalliaUPC" pitchFamily="34" charset="-34"/>
              </a:rPr>
              <a:t>  IVP </a:t>
            </a:r>
          </a:p>
          <a:p>
            <a:r>
              <a:rPr lang="en-US" sz="1800" b="1" dirty="0" smtClean="0">
                <a:latin typeface="BrowalliaUPC" pitchFamily="34" charset="-34"/>
                <a:cs typeface="BrowalliaUPC" pitchFamily="34" charset="-34"/>
              </a:rPr>
              <a:t> *consul </a:t>
            </a:r>
            <a:r>
              <a:rPr lang="th-TH" sz="1800" b="1" dirty="0" smtClean="0">
                <a:latin typeface="BrowalliaUPC" pitchFamily="34" charset="-34"/>
                <a:cs typeface="BrowalliaUPC" pitchFamily="34" charset="-34"/>
              </a:rPr>
              <a:t>อา</a:t>
            </a:r>
            <a:r>
              <a:rPr lang="th-TH" sz="1800" b="1" dirty="0" err="1" smtClean="0">
                <a:latin typeface="BrowalliaUPC" pitchFamily="34" charset="-34"/>
                <a:cs typeface="BrowalliaUPC" pitchFamily="34" charset="-34"/>
              </a:rPr>
              <a:t>ยุร</a:t>
            </a:r>
            <a:r>
              <a:rPr lang="th-TH" sz="1800" b="1" dirty="0" smtClean="0">
                <a:latin typeface="BrowalliaUPC" pitchFamily="34" charset="-34"/>
                <a:cs typeface="BrowalliaUPC" pitchFamily="34" charset="-34"/>
              </a:rPr>
              <a:t>แพทย์</a:t>
            </a:r>
            <a:endParaRPr lang="en-US" sz="1800" b="1" dirty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17447" name="TextBox 44"/>
          <p:cNvSpPr txBox="1">
            <a:spLocks noChangeArrowheads="1"/>
          </p:cNvSpPr>
          <p:nvPr/>
        </p:nvSpPr>
        <p:spPr bwMode="auto">
          <a:xfrm>
            <a:off x="6643702" y="1357298"/>
            <a:ext cx="2000264" cy="1692771"/>
          </a:xfrm>
          <a:prstGeom prst="rect">
            <a:avLst/>
          </a:prstGeom>
          <a:solidFill>
            <a:srgbClr val="FFFF00"/>
          </a:solidFill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BrowalliaUPC" pitchFamily="34" charset="-34"/>
                <a:cs typeface="BrowalliaUPC" pitchFamily="34" charset="-34"/>
              </a:rPr>
              <a:t> </a:t>
            </a:r>
            <a:r>
              <a:rPr lang="en-US" sz="2000" b="1" dirty="0" smtClean="0">
                <a:latin typeface="BrowalliaUPC" pitchFamily="34" charset="-34"/>
                <a:cs typeface="BrowalliaUPC" pitchFamily="34" charset="-34"/>
              </a:rPr>
              <a:t>  </a:t>
            </a:r>
            <a:r>
              <a:rPr lang="en-US" sz="1600" b="1" dirty="0" smtClean="0">
                <a:latin typeface="BrowalliaUPC" pitchFamily="34" charset="-34"/>
                <a:cs typeface="BrowalliaUPC" pitchFamily="34" charset="-34"/>
              </a:rPr>
              <a:t>Standing order </a:t>
            </a:r>
          </a:p>
          <a:p>
            <a:r>
              <a:rPr lang="en-US" sz="1600" b="1" dirty="0" smtClean="0">
                <a:latin typeface="BrowalliaUPC" pitchFamily="34" charset="-34"/>
                <a:cs typeface="BrowalliaUPC" pitchFamily="34" charset="-34"/>
              </a:rPr>
              <a:t> * SIRS: CBC</a:t>
            </a:r>
          </a:p>
          <a:p>
            <a:r>
              <a:rPr lang="en-US" sz="1600" b="1" dirty="0" smtClean="0">
                <a:latin typeface="BrowalliaUPC" pitchFamily="34" charset="-34"/>
                <a:cs typeface="BrowalliaUPC" pitchFamily="34" charset="-34"/>
              </a:rPr>
              <a:t> *Septic shock /   H/C </a:t>
            </a:r>
            <a:r>
              <a:rPr lang="en-US" sz="1600" b="1" dirty="0" err="1" smtClean="0">
                <a:latin typeface="BrowalliaUPC" pitchFamily="34" charset="-34"/>
                <a:cs typeface="BrowalliaUPC" pitchFamily="34" charset="-34"/>
              </a:rPr>
              <a:t>DTx</a:t>
            </a:r>
            <a:r>
              <a:rPr lang="en-US" sz="1600" b="1" dirty="0" smtClean="0">
                <a:latin typeface="BrowalliaUPC" pitchFamily="34" charset="-34"/>
                <a:cs typeface="BrowalliaUPC" pitchFamily="34" charset="-34"/>
              </a:rPr>
              <a:t>  Bun Cr </a:t>
            </a:r>
            <a:r>
              <a:rPr lang="en-US" sz="1600" b="1" dirty="0" err="1" smtClean="0">
                <a:latin typeface="BrowalliaUPC" pitchFamily="34" charset="-34"/>
                <a:cs typeface="BrowalliaUPC" pitchFamily="34" charset="-34"/>
              </a:rPr>
              <a:t>Elyt</a:t>
            </a:r>
            <a:r>
              <a:rPr lang="en-US" sz="1600" b="1" dirty="0" smtClean="0">
                <a:latin typeface="BrowalliaUPC" pitchFamily="34" charset="-34"/>
                <a:cs typeface="BrowalliaUPC" pitchFamily="34" charset="-34"/>
              </a:rPr>
              <a:t> </a:t>
            </a:r>
          </a:p>
          <a:p>
            <a:r>
              <a:rPr lang="th-TH" sz="1600" b="1" dirty="0" smtClean="0">
                <a:latin typeface="BrowalliaUPC" pitchFamily="34" charset="-34"/>
                <a:cs typeface="BrowalliaUPC" pitchFamily="34" charset="-34"/>
              </a:rPr>
              <a:t>กรณี</a:t>
            </a:r>
            <a:r>
              <a:rPr lang="en-US" sz="1600" b="1" dirty="0" smtClean="0">
                <a:latin typeface="BrowalliaUPC" pitchFamily="34" charset="-34"/>
                <a:cs typeface="BrowalliaUPC" pitchFamily="34" charset="-34"/>
              </a:rPr>
              <a:t>Refer </a:t>
            </a:r>
            <a:r>
              <a:rPr lang="th-TH" sz="1600" b="1" dirty="0" smtClean="0">
                <a:latin typeface="BrowalliaUPC" pitchFamily="34" charset="-34"/>
                <a:cs typeface="BrowalliaUPC" pitchFamily="34" charset="-34"/>
              </a:rPr>
              <a:t>ส่งขวด</a:t>
            </a:r>
            <a:r>
              <a:rPr lang="en-US" sz="1600" b="1" dirty="0" smtClean="0">
                <a:latin typeface="BrowalliaUPC" pitchFamily="34" charset="-34"/>
                <a:cs typeface="BrowalliaUPC" pitchFamily="34" charset="-34"/>
              </a:rPr>
              <a:t>H/C</a:t>
            </a:r>
            <a:r>
              <a:rPr lang="th-TH" sz="1600" b="1" dirty="0" smtClean="0">
                <a:latin typeface="BrowalliaUPC" pitchFamily="34" charset="-34"/>
                <a:cs typeface="BrowalliaUPC" pitchFamily="34" charset="-34"/>
              </a:rPr>
              <a:t>ไปตรวจ </a:t>
            </a:r>
            <a:r>
              <a:rPr lang="th-TH" sz="1600" b="1" dirty="0" err="1" smtClean="0">
                <a:latin typeface="BrowalliaUPC" pitchFamily="34" charset="-34"/>
                <a:cs typeface="BrowalliaUPC" pitchFamily="34" charset="-34"/>
              </a:rPr>
              <a:t>รพยส</a:t>
            </a:r>
            <a:r>
              <a:rPr lang="en-US" sz="1600" b="1" dirty="0" smtClean="0">
                <a:latin typeface="BrowalliaUPC" pitchFamily="34" charset="-34"/>
                <a:cs typeface="BrowalliaUPC" pitchFamily="34" charset="-34"/>
              </a:rPr>
              <a:t> l</a:t>
            </a:r>
            <a:endParaRPr lang="en-US" sz="1600" b="1" dirty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44" name="TextBox 46"/>
          <p:cNvSpPr txBox="1">
            <a:spLocks noChangeArrowheads="1"/>
          </p:cNvSpPr>
          <p:nvPr/>
        </p:nvSpPr>
        <p:spPr bwMode="auto">
          <a:xfrm>
            <a:off x="5429256" y="357166"/>
            <a:ext cx="3214710" cy="461665"/>
          </a:xfrm>
          <a:prstGeom prst="rect">
            <a:avLst/>
          </a:prstGeom>
          <a:solidFill>
            <a:srgbClr val="FFFF00"/>
          </a:solidFill>
          <a:ln w="2857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BrowalliaUPC" pitchFamily="34" charset="-34"/>
                <a:cs typeface="BrowalliaUPC" pitchFamily="34" charset="-34"/>
              </a:rPr>
              <a:t> </a:t>
            </a:r>
            <a:r>
              <a:rPr lang="th-TH" sz="2400" b="1" dirty="0" smtClean="0">
                <a:latin typeface="BrowalliaUPC" pitchFamily="34" charset="-34"/>
                <a:cs typeface="BrowalliaUPC" pitchFamily="34" charset="-34"/>
              </a:rPr>
              <a:t>ใช้เกณฑ์</a:t>
            </a:r>
            <a:r>
              <a:rPr lang="en-US" sz="2400" b="1" dirty="0" smtClean="0">
                <a:latin typeface="BrowalliaUPC" pitchFamily="34" charset="-34"/>
                <a:cs typeface="BrowalliaUPC" pitchFamily="34" charset="-34"/>
              </a:rPr>
              <a:t> SOS  score </a:t>
            </a:r>
            <a:r>
              <a:rPr lang="th-TH" sz="2400" b="1" dirty="0" smtClean="0">
                <a:latin typeface="BrowalliaUPC" pitchFamily="34" charset="-34"/>
                <a:cs typeface="BrowalliaUPC" pitchFamily="34" charset="-34"/>
              </a:rPr>
              <a:t>ใน รพสต</a:t>
            </a:r>
            <a:endParaRPr lang="en-US" sz="2400" b="1" dirty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45" name="TextBox 36"/>
          <p:cNvSpPr txBox="1">
            <a:spLocks noChangeArrowheads="1"/>
          </p:cNvSpPr>
          <p:nvPr/>
        </p:nvSpPr>
        <p:spPr bwMode="auto">
          <a:xfrm>
            <a:off x="0" y="1500175"/>
            <a:ext cx="2428860" cy="830997"/>
          </a:xfrm>
          <a:prstGeom prst="rect">
            <a:avLst/>
          </a:prstGeom>
          <a:solidFill>
            <a:srgbClr val="FFFF00"/>
          </a:solidFill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th-TH" sz="2400" b="1" dirty="0" smtClean="0">
                <a:latin typeface="BrowalliaUPC" pitchFamily="34" charset="-34"/>
                <a:cs typeface="BrowalliaUPC" pitchFamily="34" charset="-34"/>
              </a:rPr>
              <a:t>เกณฑ์ </a:t>
            </a:r>
            <a:r>
              <a:rPr lang="en-US" sz="2400" b="1" dirty="0" smtClean="0">
                <a:latin typeface="BrowalliaUPC" pitchFamily="34" charset="-34"/>
                <a:cs typeface="BrowalliaUPC" pitchFamily="34" charset="-34"/>
              </a:rPr>
              <a:t>SIRS</a:t>
            </a:r>
          </a:p>
          <a:p>
            <a:pPr algn="ctr"/>
            <a:r>
              <a:rPr lang="en-US" sz="2400" b="1" dirty="0" smtClean="0">
                <a:latin typeface="BrowalliaUPC" pitchFamily="34" charset="-34"/>
                <a:cs typeface="BrowalliaUPC" pitchFamily="34" charset="-34"/>
              </a:rPr>
              <a:t>Early warning sign</a:t>
            </a:r>
            <a:endParaRPr lang="en-US" sz="2400" b="1" dirty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51" name="Right Arrow 37"/>
          <p:cNvSpPr/>
          <p:nvPr/>
        </p:nvSpPr>
        <p:spPr>
          <a:xfrm>
            <a:off x="6286512" y="1785926"/>
            <a:ext cx="228600" cy="304800"/>
          </a:xfrm>
          <a:prstGeom prst="rightArrow">
            <a:avLst/>
          </a:prstGeom>
          <a:solidFill>
            <a:srgbClr val="FF000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54" name="Right Arrow 37"/>
          <p:cNvSpPr/>
          <p:nvPr/>
        </p:nvSpPr>
        <p:spPr>
          <a:xfrm>
            <a:off x="5057780" y="428604"/>
            <a:ext cx="228600" cy="304800"/>
          </a:xfrm>
          <a:prstGeom prst="rightArrow">
            <a:avLst/>
          </a:prstGeom>
          <a:solidFill>
            <a:srgbClr val="FF000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55" name="Right Arrow 37"/>
          <p:cNvSpPr/>
          <p:nvPr/>
        </p:nvSpPr>
        <p:spPr>
          <a:xfrm>
            <a:off x="6415102" y="3571876"/>
            <a:ext cx="228600" cy="304800"/>
          </a:xfrm>
          <a:prstGeom prst="rightArrow">
            <a:avLst/>
          </a:prstGeom>
          <a:solidFill>
            <a:srgbClr val="FF000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56" name="Right Arrow 37"/>
          <p:cNvSpPr/>
          <p:nvPr/>
        </p:nvSpPr>
        <p:spPr>
          <a:xfrm>
            <a:off x="5857884" y="5072074"/>
            <a:ext cx="357190" cy="285752"/>
          </a:xfrm>
          <a:prstGeom prst="downArrow">
            <a:avLst/>
          </a:prstGeom>
          <a:solidFill>
            <a:srgbClr val="FF000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57" name="Right Arrow 37"/>
          <p:cNvSpPr/>
          <p:nvPr/>
        </p:nvSpPr>
        <p:spPr>
          <a:xfrm>
            <a:off x="2414574" y="1857364"/>
            <a:ext cx="228600" cy="304800"/>
          </a:xfrm>
          <a:prstGeom prst="leftArrow">
            <a:avLst/>
          </a:prstGeom>
          <a:solidFill>
            <a:srgbClr val="FF000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58" name="Right Arrow 37"/>
          <p:cNvSpPr/>
          <p:nvPr/>
        </p:nvSpPr>
        <p:spPr>
          <a:xfrm rot="1246153">
            <a:off x="2051606" y="3696885"/>
            <a:ext cx="367592" cy="357121"/>
          </a:xfrm>
          <a:custGeom>
            <a:avLst/>
            <a:gdLst>
              <a:gd name="connsiteX0" fmla="*/ 0 w 228600"/>
              <a:gd name="connsiteY0" fmla="*/ 152400 h 304800"/>
              <a:gd name="connsiteX1" fmla="*/ 114300 w 228600"/>
              <a:gd name="connsiteY1" fmla="*/ 0 h 304800"/>
              <a:gd name="connsiteX2" fmla="*/ 114300 w 228600"/>
              <a:gd name="connsiteY2" fmla="*/ 76200 h 304800"/>
              <a:gd name="connsiteX3" fmla="*/ 228600 w 228600"/>
              <a:gd name="connsiteY3" fmla="*/ 76200 h 304800"/>
              <a:gd name="connsiteX4" fmla="*/ 228600 w 228600"/>
              <a:gd name="connsiteY4" fmla="*/ 228600 h 304800"/>
              <a:gd name="connsiteX5" fmla="*/ 114300 w 228600"/>
              <a:gd name="connsiteY5" fmla="*/ 228600 h 304800"/>
              <a:gd name="connsiteX6" fmla="*/ 114300 w 228600"/>
              <a:gd name="connsiteY6" fmla="*/ 304800 h 304800"/>
              <a:gd name="connsiteX7" fmla="*/ 0 w 228600"/>
              <a:gd name="connsiteY7" fmla="*/ 152400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8600" h="304800">
                <a:moveTo>
                  <a:pt x="0" y="152400"/>
                </a:moveTo>
                <a:lnTo>
                  <a:pt x="114300" y="0"/>
                </a:lnTo>
                <a:lnTo>
                  <a:pt x="114300" y="76200"/>
                </a:lnTo>
                <a:lnTo>
                  <a:pt x="228600" y="76200"/>
                </a:lnTo>
                <a:lnTo>
                  <a:pt x="228600" y="228600"/>
                </a:lnTo>
                <a:lnTo>
                  <a:pt x="114300" y="228600"/>
                </a:lnTo>
                <a:lnTo>
                  <a:pt x="114300" y="304800"/>
                </a:lnTo>
                <a:lnTo>
                  <a:pt x="0" y="152400"/>
                </a:lnTo>
                <a:close/>
              </a:path>
            </a:pathLst>
          </a:custGeom>
          <a:solidFill>
            <a:srgbClr val="FF000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59" name="Right Arrow 37"/>
          <p:cNvSpPr/>
          <p:nvPr/>
        </p:nvSpPr>
        <p:spPr>
          <a:xfrm>
            <a:off x="3200392" y="6196034"/>
            <a:ext cx="228600" cy="304800"/>
          </a:xfrm>
          <a:prstGeom prst="leftArrow">
            <a:avLst/>
          </a:prstGeom>
          <a:solidFill>
            <a:srgbClr val="FF000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60" name="Right Arrow 37"/>
          <p:cNvSpPr/>
          <p:nvPr/>
        </p:nvSpPr>
        <p:spPr>
          <a:xfrm rot="19788250">
            <a:off x="2125161" y="5055317"/>
            <a:ext cx="349284" cy="306933"/>
          </a:xfrm>
          <a:prstGeom prst="leftArrow">
            <a:avLst/>
          </a:prstGeom>
          <a:solidFill>
            <a:srgbClr val="FF000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52" name="TextBox 44"/>
          <p:cNvSpPr txBox="1">
            <a:spLocks noChangeArrowheads="1"/>
          </p:cNvSpPr>
          <p:nvPr/>
        </p:nvSpPr>
        <p:spPr bwMode="auto">
          <a:xfrm>
            <a:off x="214282" y="285728"/>
            <a:ext cx="3492500" cy="1077218"/>
          </a:xfrm>
          <a:prstGeom prst="rect">
            <a:avLst/>
          </a:prstGeom>
          <a:solidFill>
            <a:schemeClr val="bg2">
              <a:lumMod val="75000"/>
            </a:schemeClr>
          </a:solidFill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>
              <a:defRPr/>
            </a:pPr>
            <a:r>
              <a:rPr lang="th-TH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กระบวนการดูแลผู้ป่วย  </a:t>
            </a:r>
            <a:r>
              <a:rPr 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Sepsis</a:t>
            </a:r>
          </a:p>
        </p:txBody>
      </p:sp>
      <p:sp>
        <p:nvSpPr>
          <p:cNvPr id="53" name="Right Arrow 37"/>
          <p:cNvSpPr/>
          <p:nvPr/>
        </p:nvSpPr>
        <p:spPr>
          <a:xfrm rot="19788250">
            <a:off x="624963" y="4924774"/>
            <a:ext cx="349284" cy="306933"/>
          </a:xfrm>
          <a:prstGeom prst="leftArrow">
            <a:avLst/>
          </a:prstGeom>
          <a:solidFill>
            <a:srgbClr val="FF000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61" name="TextBox 43"/>
          <p:cNvSpPr txBox="1">
            <a:spLocks noChangeArrowheads="1"/>
          </p:cNvSpPr>
          <p:nvPr/>
        </p:nvSpPr>
        <p:spPr bwMode="auto">
          <a:xfrm>
            <a:off x="2000232" y="5357826"/>
            <a:ext cx="1928826" cy="830997"/>
          </a:xfrm>
          <a:prstGeom prst="rect">
            <a:avLst/>
          </a:prstGeom>
          <a:solidFill>
            <a:srgbClr val="FFFF00"/>
          </a:solidFill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600" dirty="0" smtClean="0">
                <a:latin typeface="BrowalliaUPC" pitchFamily="34" charset="-34"/>
                <a:cs typeface="BrowalliaUPC" pitchFamily="34" charset="-34"/>
              </a:rPr>
              <a:t>  </a:t>
            </a:r>
            <a:r>
              <a:rPr lang="th-TH" sz="1600" dirty="0" smtClean="0">
                <a:latin typeface="BrowalliaUPC" pitchFamily="34" charset="-34"/>
                <a:cs typeface="BrowalliaUPC" pitchFamily="34" charset="-34"/>
              </a:rPr>
              <a:t>สารน้ำ30</a:t>
            </a:r>
            <a:r>
              <a:rPr lang="en-US" sz="1600" dirty="0" smtClean="0">
                <a:latin typeface="BrowalliaUPC" pitchFamily="34" charset="-34"/>
                <a:cs typeface="BrowalliaUPC" pitchFamily="34" charset="-34"/>
              </a:rPr>
              <a:t>cc/kg /1 </a:t>
            </a:r>
            <a:r>
              <a:rPr lang="th-TH" sz="1600" dirty="0" smtClean="0">
                <a:latin typeface="BrowalliaUPC" pitchFamily="34" charset="-34"/>
                <a:cs typeface="BrowalliaUPC" pitchFamily="34" charset="-34"/>
              </a:rPr>
              <a:t>ชม</a:t>
            </a:r>
          </a:p>
          <a:p>
            <a:r>
              <a:rPr lang="th-TH" sz="1600" dirty="0" smtClean="0">
                <a:latin typeface="BrowalliaUPC" pitchFamily="34" charset="-34"/>
                <a:cs typeface="BrowalliaUPC" pitchFamily="34" charset="-34"/>
              </a:rPr>
              <a:t>  </a:t>
            </a:r>
            <a:r>
              <a:rPr lang="en-US" sz="1600" dirty="0" smtClean="0">
                <a:latin typeface="BrowalliaUPC" pitchFamily="34" charset="-34"/>
                <a:cs typeface="BrowalliaUPC" pitchFamily="34" charset="-34"/>
              </a:rPr>
              <a:t>Dopamine 5-10 </a:t>
            </a:r>
            <a:r>
              <a:rPr lang="en-US" sz="1600" dirty="0" err="1" smtClean="0">
                <a:latin typeface="BrowalliaUPC" pitchFamily="34" charset="-34"/>
                <a:cs typeface="BrowalliaUPC" pitchFamily="34" charset="-34"/>
              </a:rPr>
              <a:t>ug</a:t>
            </a:r>
            <a:r>
              <a:rPr lang="en-US" sz="1600" dirty="0" smtClean="0">
                <a:latin typeface="BrowalliaUPC" pitchFamily="34" charset="-34"/>
                <a:cs typeface="BrowalliaUPC" pitchFamily="34" charset="-34"/>
              </a:rPr>
              <a:t>/kg</a:t>
            </a:r>
          </a:p>
          <a:p>
            <a:r>
              <a:rPr lang="en-US" sz="1600" dirty="0" smtClean="0">
                <a:latin typeface="BrowalliaUPC" pitchFamily="34" charset="-34"/>
                <a:cs typeface="BrowalliaUPC" pitchFamily="34" charset="-34"/>
              </a:rPr>
              <a:t>Keep MAP ≥ 65 </a:t>
            </a:r>
            <a:endParaRPr lang="en-US" sz="1600" dirty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62" name="TextBox 44"/>
          <p:cNvSpPr txBox="1">
            <a:spLocks noChangeArrowheads="1"/>
          </p:cNvSpPr>
          <p:nvPr/>
        </p:nvSpPr>
        <p:spPr bwMode="auto">
          <a:xfrm>
            <a:off x="5072066" y="1000108"/>
            <a:ext cx="2571768" cy="400110"/>
          </a:xfrm>
          <a:prstGeom prst="rect">
            <a:avLst/>
          </a:prstGeom>
          <a:solidFill>
            <a:srgbClr val="FFFF00"/>
          </a:solidFill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latin typeface="BrowalliaUPC" pitchFamily="34" charset="-34"/>
                <a:cs typeface="BrowalliaUPC" pitchFamily="34" charset="-34"/>
              </a:rPr>
              <a:t> </a:t>
            </a:r>
            <a:r>
              <a:rPr lang="th-TH" sz="2000" b="1" dirty="0" smtClean="0">
                <a:latin typeface="BrowalliaUPC" pitchFamily="34" charset="-34"/>
                <a:cs typeface="BrowalliaUPC" pitchFamily="34" charset="-34"/>
              </a:rPr>
              <a:t>เกณฑ์ </a:t>
            </a:r>
            <a:r>
              <a:rPr lang="en-US" sz="2000" b="1" dirty="0" smtClean="0">
                <a:latin typeface="BrowalliaUPC" pitchFamily="34" charset="-34"/>
                <a:cs typeface="BrowalliaUPC" pitchFamily="34" charset="-34"/>
              </a:rPr>
              <a:t>SIRS </a:t>
            </a:r>
            <a:r>
              <a:rPr lang="th-TH" sz="2000" b="1" dirty="0" smtClean="0">
                <a:latin typeface="BrowalliaUPC" pitchFamily="34" charset="-34"/>
                <a:cs typeface="BrowalliaUPC" pitchFamily="34" charset="-34"/>
              </a:rPr>
              <a:t>ที่จุดคัดแยก</a:t>
            </a:r>
            <a:endParaRPr lang="en-US" sz="2000" b="1" dirty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63" name="Right Arrow 37"/>
          <p:cNvSpPr/>
          <p:nvPr/>
        </p:nvSpPr>
        <p:spPr>
          <a:xfrm>
            <a:off x="3643306" y="2643182"/>
            <a:ext cx="228600" cy="304800"/>
          </a:xfrm>
          <a:prstGeom prst="leftArrow">
            <a:avLst/>
          </a:prstGeom>
          <a:solidFill>
            <a:srgbClr val="FF000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>
              <a:latin typeface="BrowalliaUPC" pitchFamily="34" charset="-34"/>
              <a:cs typeface="BrowalliaUPC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-32" y="-24"/>
            <a:ext cx="9144032" cy="796908"/>
          </a:xfrm>
          <a:solidFill>
            <a:srgbClr val="FFFF00"/>
          </a:solidFill>
        </p:spPr>
        <p:txBody>
          <a:bodyPr/>
          <a:lstStyle/>
          <a:p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ตัวอย่างการเชื่อมโยงระบบงานสำคัญ</a:t>
            </a:r>
            <a:endParaRPr lang="th-TH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4" name="วงรี 3"/>
          <p:cNvSpPr/>
          <p:nvPr/>
        </p:nvSpPr>
        <p:spPr>
          <a:xfrm>
            <a:off x="428596" y="2500306"/>
            <a:ext cx="2000264" cy="78581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sepsis</a:t>
            </a:r>
            <a:endParaRPr lang="th-TH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4286248" y="1071546"/>
            <a:ext cx="3929090" cy="928694"/>
          </a:xfrm>
          <a:prstGeom prst="rect">
            <a:avLst/>
          </a:prstGeom>
          <a:ln w="19050"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PTC</a:t>
            </a:r>
          </a:p>
          <a:p>
            <a:pPr algn="ctr"/>
            <a:r>
              <a:rPr lang="th-TH" sz="1800" b="1" dirty="0" smtClean="0">
                <a:latin typeface="Browallia New" pitchFamily="34" charset="-34"/>
                <a:cs typeface="Browallia New" pitchFamily="34" charset="-34"/>
              </a:rPr>
              <a:t>จัดหายาให้เหมาะสม และน้ำยาฆ่าเชื้อทำความสะอาด</a:t>
            </a:r>
            <a:endParaRPr lang="th-TH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4357686" y="3500438"/>
            <a:ext cx="3929090" cy="857256"/>
          </a:xfrm>
          <a:prstGeom prst="rect">
            <a:avLst/>
          </a:prstGeom>
          <a:ln w="19050"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IC</a:t>
            </a:r>
          </a:p>
          <a:p>
            <a:pPr algn="ctr"/>
            <a:r>
              <a:rPr lang="th-TH" sz="1800" b="1" dirty="0" smtClean="0">
                <a:latin typeface="Browallia New" pitchFamily="34" charset="-34"/>
                <a:cs typeface="Browallia New" pitchFamily="34" charset="-34"/>
              </a:rPr>
              <a:t>ติดตามผล </a:t>
            </a:r>
            <a:r>
              <a:rPr lang="en-US" sz="1800" b="1" dirty="0" smtClean="0">
                <a:latin typeface="Browallia New" pitchFamily="34" charset="-34"/>
                <a:cs typeface="Browallia New" pitchFamily="34" charset="-34"/>
              </a:rPr>
              <a:t>H/C </a:t>
            </a:r>
            <a:r>
              <a:rPr lang="th-TH" sz="1800" b="1" dirty="0" smtClean="0">
                <a:latin typeface="Browallia New" pitchFamily="34" charset="-34"/>
                <a:cs typeface="Browallia New" pitchFamily="34" charset="-34"/>
              </a:rPr>
              <a:t>กรณีเชื้อดื้อยา เข้าไปสอบสวนโรค</a:t>
            </a:r>
            <a:endParaRPr lang="th-TH" sz="18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8" name="สี่เหลี่ยมผืนผ้า 37"/>
          <p:cNvSpPr/>
          <p:nvPr/>
        </p:nvSpPr>
        <p:spPr>
          <a:xfrm>
            <a:off x="4214810" y="2285992"/>
            <a:ext cx="3929090" cy="928694"/>
          </a:xfrm>
          <a:prstGeom prst="rect">
            <a:avLst/>
          </a:prstGeom>
          <a:ln w="19050"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PCT</a:t>
            </a:r>
          </a:p>
          <a:p>
            <a:pPr algn="ctr"/>
            <a:r>
              <a:rPr lang="th-TH" sz="1800" b="1" dirty="0" smtClean="0">
                <a:latin typeface="Browallia New" pitchFamily="34" charset="-34"/>
                <a:cs typeface="Browallia New" pitchFamily="34" charset="-34"/>
              </a:rPr>
              <a:t>กำหนดแนวทาง ให้ </a:t>
            </a:r>
            <a:r>
              <a:rPr lang="en-US" sz="1800" b="1" dirty="0" smtClean="0">
                <a:latin typeface="Browallia New" pitchFamily="34" charset="-34"/>
                <a:cs typeface="Browallia New" pitchFamily="34" charset="-34"/>
              </a:rPr>
              <a:t>ATB + H/C</a:t>
            </a:r>
            <a:endParaRPr lang="th-TH" sz="1800" b="1" dirty="0" smtClean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41" name="สี่เหลี่ยมผืนผ้า 40"/>
          <p:cNvSpPr/>
          <p:nvPr/>
        </p:nvSpPr>
        <p:spPr>
          <a:xfrm>
            <a:off x="785786" y="4857760"/>
            <a:ext cx="3929090" cy="857256"/>
          </a:xfrm>
          <a:prstGeom prst="rect">
            <a:avLst/>
          </a:prstGeom>
          <a:ln w="19050"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ENV</a:t>
            </a:r>
          </a:p>
          <a:p>
            <a:pPr algn="ctr"/>
            <a:r>
              <a:rPr lang="th-TH" sz="1800" b="1" dirty="0" smtClean="0">
                <a:latin typeface="Browallia New" pitchFamily="34" charset="-34"/>
                <a:cs typeface="Browallia New" pitchFamily="34" charset="-34"/>
              </a:rPr>
              <a:t>จัดโซน สำหรับคนไข้ดื้อยา เพื่อป้องกันการแพร่กระจาย</a:t>
            </a:r>
            <a:endParaRPr lang="th-TH" sz="18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42" name="สี่เหลี่ยมผืนผ้า 41"/>
          <p:cNvSpPr/>
          <p:nvPr/>
        </p:nvSpPr>
        <p:spPr>
          <a:xfrm>
            <a:off x="5214910" y="4857760"/>
            <a:ext cx="3214742" cy="857256"/>
          </a:xfrm>
          <a:prstGeom prst="rect">
            <a:avLst/>
          </a:prstGeom>
          <a:ln w="19050"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IM</a:t>
            </a:r>
          </a:p>
          <a:p>
            <a:pPr algn="ctr"/>
            <a:r>
              <a:rPr lang="th-TH" sz="1800" b="1" dirty="0" smtClean="0">
                <a:latin typeface="Browallia New" pitchFamily="34" charset="-34"/>
                <a:cs typeface="Browallia New" pitchFamily="34" charset="-34"/>
              </a:rPr>
              <a:t>เก็บข้อมูล คนไข้ ดื้อยา</a:t>
            </a:r>
            <a:endParaRPr lang="th-TH" sz="1800" b="1" dirty="0">
              <a:latin typeface="Browallia New" pitchFamily="34" charset="-34"/>
              <a:cs typeface="Browallia New" pitchFamily="34" charset="-34"/>
            </a:endParaRPr>
          </a:p>
        </p:txBody>
      </p:sp>
      <p:cxnSp>
        <p:nvCxnSpPr>
          <p:cNvPr id="47" name="ลูกศรเชื่อมต่อแบบตรง 46"/>
          <p:cNvCxnSpPr>
            <a:stCxn id="9" idx="2"/>
            <a:endCxn id="42" idx="0"/>
          </p:cNvCxnSpPr>
          <p:nvPr/>
        </p:nvCxnSpPr>
        <p:spPr>
          <a:xfrm rot="16200000" flipH="1">
            <a:off x="6322223" y="4357702"/>
            <a:ext cx="500066" cy="500050"/>
          </a:xfrm>
          <a:prstGeom prst="straightConnector1">
            <a:avLst/>
          </a:prstGeom>
          <a:ln w="28575">
            <a:solidFill>
              <a:srgbClr val="00B05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ลูกศรเชื่อมต่อแบบตรง 49"/>
          <p:cNvCxnSpPr>
            <a:stCxn id="41" idx="0"/>
            <a:endCxn id="9" idx="2"/>
          </p:cNvCxnSpPr>
          <p:nvPr/>
        </p:nvCxnSpPr>
        <p:spPr>
          <a:xfrm rot="5400000" flipH="1" flipV="1">
            <a:off x="4286248" y="2821777"/>
            <a:ext cx="500066" cy="3571900"/>
          </a:xfrm>
          <a:prstGeom prst="straightConnector1">
            <a:avLst/>
          </a:prstGeom>
          <a:ln w="28575">
            <a:solidFill>
              <a:srgbClr val="00B05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ลูกศรเชื่อมต่อแบบตรง 51"/>
          <p:cNvCxnSpPr>
            <a:endCxn id="9" idx="0"/>
          </p:cNvCxnSpPr>
          <p:nvPr/>
        </p:nvCxnSpPr>
        <p:spPr>
          <a:xfrm rot="5400000">
            <a:off x="6143636" y="3321843"/>
            <a:ext cx="357190" cy="1588"/>
          </a:xfrm>
          <a:prstGeom prst="straightConnector1">
            <a:avLst/>
          </a:prstGeom>
          <a:ln w="28575">
            <a:solidFill>
              <a:schemeClr val="accent6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ลูกศรเชื่อมต่อแบบตรง 55"/>
          <p:cNvCxnSpPr>
            <a:stCxn id="4" idx="7"/>
            <a:endCxn id="6" idx="1"/>
          </p:cNvCxnSpPr>
          <p:nvPr/>
        </p:nvCxnSpPr>
        <p:spPr>
          <a:xfrm rot="5400000" flipH="1" flipV="1">
            <a:off x="2671342" y="1000480"/>
            <a:ext cx="1079493" cy="2150320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ลูกศรเชื่อมต่อแบบตรง 56"/>
          <p:cNvCxnSpPr>
            <a:stCxn id="4" idx="7"/>
            <a:endCxn id="38" idx="1"/>
          </p:cNvCxnSpPr>
          <p:nvPr/>
        </p:nvCxnSpPr>
        <p:spPr>
          <a:xfrm rot="16200000" flipH="1">
            <a:off x="3107892" y="1643421"/>
            <a:ext cx="134953" cy="2078882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00034" y="857232"/>
            <a:ext cx="2714644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 </a:t>
            </a:r>
            <a:r>
              <a:rPr lang="en-US" sz="2000" dirty="0" smtClean="0"/>
              <a:t>HRD </a:t>
            </a:r>
            <a:r>
              <a:rPr lang="th-TH" sz="2000" dirty="0" smtClean="0"/>
              <a:t>+ </a:t>
            </a:r>
            <a:r>
              <a:rPr lang="en-US" sz="2000" dirty="0" smtClean="0"/>
              <a:t>Training </a:t>
            </a:r>
            <a:r>
              <a:rPr lang="th-TH" sz="2000" dirty="0" smtClean="0"/>
              <a:t>การบริหารยา / จัดประชุมวิชาการ</a:t>
            </a:r>
            <a:r>
              <a:rPr lang="en-US" sz="2000" dirty="0" smtClean="0"/>
              <a:t> </a:t>
            </a:r>
            <a:endParaRPr lang="th-TH" dirty="0"/>
          </a:p>
        </p:txBody>
      </p:sp>
      <p:cxnSp>
        <p:nvCxnSpPr>
          <p:cNvPr id="18" name="ลูกศรเชื่อมต่อแบบตรง 17"/>
          <p:cNvCxnSpPr>
            <a:stCxn id="4" idx="0"/>
          </p:cNvCxnSpPr>
          <p:nvPr/>
        </p:nvCxnSpPr>
        <p:spPr>
          <a:xfrm rot="5400000" flipH="1" flipV="1">
            <a:off x="1000100" y="2071678"/>
            <a:ext cx="857256" cy="1588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00034" y="3643314"/>
            <a:ext cx="3071834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  RM </a:t>
            </a:r>
            <a:r>
              <a:rPr lang="th-TH" sz="2400" dirty="0" smtClean="0"/>
              <a:t>ค้นหารายงานความเสี่ยง</a:t>
            </a:r>
            <a:endParaRPr lang="th-TH" sz="2400" dirty="0"/>
          </a:p>
        </p:txBody>
      </p:sp>
      <p:cxnSp>
        <p:nvCxnSpPr>
          <p:cNvPr id="19" name="ลูกศรเชื่อมต่อแบบตรง 18"/>
          <p:cNvCxnSpPr>
            <a:stCxn id="4" idx="4"/>
          </p:cNvCxnSpPr>
          <p:nvPr/>
        </p:nvCxnSpPr>
        <p:spPr>
          <a:xfrm rot="5400000">
            <a:off x="1250133" y="3464719"/>
            <a:ext cx="357190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0" y="71414"/>
            <a:ext cx="9144000" cy="715089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จำนวนผู้ป่วยใน 5 อันดับ</a:t>
            </a:r>
          </a:p>
        </p:txBody>
      </p:sp>
      <p:graphicFrame>
        <p:nvGraphicFramePr>
          <p:cNvPr id="20" name="ตาราง 19"/>
          <p:cNvGraphicFramePr>
            <a:graphicFrameLocks noGrp="1"/>
          </p:cNvGraphicFramePr>
          <p:nvPr/>
        </p:nvGraphicFramePr>
        <p:xfrm>
          <a:off x="428597" y="863646"/>
          <a:ext cx="8215370" cy="53784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14643"/>
                <a:gridCol w="2786082"/>
                <a:gridCol w="2714645"/>
              </a:tblGrid>
              <a:tr h="49116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2557</a:t>
                      </a:r>
                      <a:endParaRPr lang="th-TH" dirty="0">
                        <a:solidFill>
                          <a:schemeClr val="tx1">
                            <a:lumMod val="50000"/>
                          </a:schemeClr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2558</a:t>
                      </a:r>
                      <a:endParaRPr lang="th-TH" dirty="0">
                        <a:solidFill>
                          <a:schemeClr val="tx1">
                            <a:lumMod val="50000"/>
                          </a:schemeClr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2559</a:t>
                      </a:r>
                      <a:endParaRPr lang="th-TH" dirty="0">
                        <a:solidFill>
                          <a:schemeClr val="tx1">
                            <a:lumMod val="50000"/>
                          </a:schemeClr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  <a:tr h="4860275">
                <a:tc>
                  <a:txBody>
                    <a:bodyPr/>
                    <a:lstStyle/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US" sz="2400" b="1" kern="1200" dirty="0" smtClean="0">
                          <a:solidFill>
                            <a:srgbClr val="002060"/>
                          </a:solidFill>
                          <a:latin typeface="BrowalliaUPC" pitchFamily="34" charset="-34"/>
                          <a:ea typeface="+mn-ea"/>
                          <a:cs typeface="BrowalliaUPC" pitchFamily="34" charset="-34"/>
                        </a:rPr>
                        <a:t>gastroenteritis and colitis of unspecified origin</a:t>
                      </a:r>
                    </a:p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US" sz="2400" b="1" kern="1200" dirty="0" smtClean="0">
                          <a:solidFill>
                            <a:srgbClr val="002060"/>
                          </a:solidFill>
                          <a:latin typeface="BrowalliaUPC" pitchFamily="34" charset="-34"/>
                          <a:ea typeface="+mn-ea"/>
                          <a:cs typeface="BrowalliaUPC" pitchFamily="34" charset="-34"/>
                        </a:rPr>
                        <a:t>Pneumonia</a:t>
                      </a:r>
                    </a:p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US" sz="2400" b="1" kern="1200" dirty="0" smtClean="0">
                          <a:solidFill>
                            <a:srgbClr val="002060"/>
                          </a:solidFill>
                          <a:latin typeface="BrowalliaUPC" pitchFamily="34" charset="-34"/>
                          <a:ea typeface="+mn-ea"/>
                          <a:cs typeface="BrowalliaUPC" pitchFamily="34" charset="-34"/>
                        </a:rPr>
                        <a:t>acute tubule-interstitial nephritis</a:t>
                      </a:r>
                    </a:p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US" sz="2400" b="1" kern="1200" dirty="0" smtClean="0">
                          <a:solidFill>
                            <a:srgbClr val="002060"/>
                          </a:solidFill>
                          <a:latin typeface="BrowalliaUPC" pitchFamily="34" charset="-34"/>
                          <a:ea typeface="+mn-ea"/>
                          <a:cs typeface="BrowalliaUPC" pitchFamily="34" charset="-34"/>
                        </a:rPr>
                        <a:t>Dyspepsia</a:t>
                      </a:r>
                    </a:p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US" sz="2400" b="1" kern="1200" dirty="0" smtClean="0">
                          <a:solidFill>
                            <a:srgbClr val="002060"/>
                          </a:solidFill>
                          <a:latin typeface="BrowalliaUPC" pitchFamily="34" charset="-34"/>
                          <a:ea typeface="+mn-ea"/>
                          <a:cs typeface="BrowalliaUPC" pitchFamily="34" charset="-34"/>
                        </a:rPr>
                        <a:t>other and unspecified gastroenteritis and colitis of infection origin</a:t>
                      </a:r>
                      <a:endParaRPr lang="th-TH" sz="2400" b="1" dirty="0">
                        <a:solidFill>
                          <a:srgbClr val="00206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2400" b="1" kern="1200" dirty="0" smtClean="0">
                          <a:solidFill>
                            <a:srgbClr val="002060"/>
                          </a:solidFill>
                          <a:latin typeface="BrowalliaUPC" pitchFamily="34" charset="-34"/>
                          <a:ea typeface="+mn-ea"/>
                          <a:cs typeface="BrowalliaUPC" pitchFamily="34" charset="-34"/>
                        </a:rPr>
                        <a:t>acute tubule-interstitial nephritis</a:t>
                      </a:r>
                    </a:p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2400" b="1" kern="1200" dirty="0" smtClean="0">
                          <a:solidFill>
                            <a:srgbClr val="002060"/>
                          </a:solidFill>
                          <a:latin typeface="BrowalliaUPC" pitchFamily="34" charset="-34"/>
                          <a:ea typeface="+mn-ea"/>
                          <a:cs typeface="BrowalliaUPC" pitchFamily="34" charset="-34"/>
                        </a:rPr>
                        <a:t>influenza with other respiratory</a:t>
                      </a:r>
                    </a:p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2400" b="1" kern="1200" dirty="0" smtClean="0">
                          <a:solidFill>
                            <a:srgbClr val="002060"/>
                          </a:solidFill>
                          <a:latin typeface="BrowalliaUPC" pitchFamily="34" charset="-34"/>
                          <a:ea typeface="+mn-ea"/>
                          <a:cs typeface="BrowalliaUPC" pitchFamily="34" charset="-34"/>
                        </a:rPr>
                        <a:t>gastroenteritis and colitis of unspecified origin</a:t>
                      </a:r>
                    </a:p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2400" b="1" kern="1200" dirty="0" smtClean="0">
                          <a:solidFill>
                            <a:srgbClr val="002060"/>
                          </a:solidFill>
                          <a:latin typeface="BrowalliaUPC" pitchFamily="34" charset="-34"/>
                          <a:ea typeface="+mn-ea"/>
                          <a:cs typeface="BrowalliaUPC" pitchFamily="34" charset="-34"/>
                        </a:rPr>
                        <a:t>Pneumonia</a:t>
                      </a:r>
                    </a:p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2400" b="1" kern="1200" dirty="0" smtClean="0">
                          <a:solidFill>
                            <a:srgbClr val="002060"/>
                          </a:solidFill>
                          <a:latin typeface="BrowalliaUPC" pitchFamily="34" charset="-34"/>
                          <a:ea typeface="+mn-ea"/>
                          <a:cs typeface="BrowalliaUPC" pitchFamily="34" charset="-34"/>
                        </a:rPr>
                        <a:t>other and unspecified gastroenteritis and colitis of infection origin</a:t>
                      </a:r>
                      <a:endParaRPr lang="th-TH" sz="2400" b="1" dirty="0">
                        <a:solidFill>
                          <a:srgbClr val="00206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US" sz="2400" b="1" kern="1200" dirty="0" smtClean="0">
                          <a:solidFill>
                            <a:srgbClr val="002060"/>
                          </a:solidFill>
                          <a:latin typeface="BrowalliaUPC" pitchFamily="34" charset="-34"/>
                          <a:ea typeface="+mn-ea"/>
                          <a:cs typeface="BrowalliaUPC" pitchFamily="34" charset="-34"/>
                        </a:rPr>
                        <a:t>acute tubule-interstitial nephritis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2400" b="1" kern="1200" dirty="0" smtClean="0">
                          <a:solidFill>
                            <a:srgbClr val="002060"/>
                          </a:solidFill>
                          <a:latin typeface="BrowalliaUPC" pitchFamily="34" charset="-34"/>
                          <a:ea typeface="+mn-ea"/>
                          <a:cs typeface="BrowalliaUPC" pitchFamily="34" charset="-34"/>
                        </a:rPr>
                        <a:t>gastroenteritis and colitis of unspecified origin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2400" b="1" kern="1200" dirty="0" smtClean="0">
                          <a:solidFill>
                            <a:srgbClr val="002060"/>
                          </a:solidFill>
                          <a:latin typeface="BrowalliaUPC" pitchFamily="34" charset="-34"/>
                          <a:ea typeface="+mn-ea"/>
                          <a:cs typeface="BrowalliaUPC" pitchFamily="34" charset="-34"/>
                        </a:rPr>
                        <a:t>Pneumonia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2400" b="1" kern="1200" dirty="0" smtClean="0">
                          <a:solidFill>
                            <a:srgbClr val="002060"/>
                          </a:solidFill>
                          <a:latin typeface="BrowalliaUPC" pitchFamily="34" charset="-34"/>
                          <a:ea typeface="+mn-ea"/>
                          <a:cs typeface="BrowalliaUPC" pitchFamily="34" charset="-34"/>
                        </a:rPr>
                        <a:t>influenza with other respiratory 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2400" b="1" kern="1200" dirty="0" smtClean="0">
                          <a:solidFill>
                            <a:srgbClr val="002060"/>
                          </a:solidFill>
                          <a:latin typeface="BrowalliaUPC" pitchFamily="34" charset="-34"/>
                          <a:ea typeface="+mn-ea"/>
                          <a:cs typeface="BrowalliaUPC" pitchFamily="34" charset="-34"/>
                        </a:rPr>
                        <a:t>Fever unspecified</a:t>
                      </a:r>
                      <a:endParaRPr lang="th-TH" sz="2400" b="1" dirty="0" smtClean="0">
                        <a:solidFill>
                          <a:srgbClr val="00206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  <a:p>
                      <a:pPr marL="457200" indent="-457200">
                        <a:buFont typeface="+mj-lt"/>
                        <a:buNone/>
                      </a:pPr>
                      <a:endParaRPr lang="en-US" sz="2400" b="1" kern="1200" dirty="0" smtClean="0">
                        <a:solidFill>
                          <a:srgbClr val="002060"/>
                        </a:solidFill>
                        <a:latin typeface="BrowalliaUPC" pitchFamily="34" charset="-34"/>
                        <a:ea typeface="+mn-ea"/>
                        <a:cs typeface="BrowalliaUPC" pitchFamily="34" charset="-34"/>
                      </a:endParaRPr>
                    </a:p>
                    <a:p>
                      <a:pPr marL="514350" indent="-514350" algn="l">
                        <a:buNone/>
                      </a:pPr>
                      <a:endParaRPr lang="th-TH" b="1" dirty="0">
                        <a:solidFill>
                          <a:srgbClr val="00206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4"/>
          <p:cNvSpPr txBox="1">
            <a:spLocks noChangeArrowheads="1"/>
          </p:cNvSpPr>
          <p:nvPr/>
        </p:nvSpPr>
        <p:spPr bwMode="auto">
          <a:xfrm>
            <a:off x="4060825" y="381000"/>
            <a:ext cx="889987" cy="46166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>
                <a:latin typeface="BrowalliaUPC" pitchFamily="34" charset="-34"/>
                <a:cs typeface="BrowalliaUPC" pitchFamily="34" charset="-34"/>
              </a:rPr>
              <a:t>Access</a:t>
            </a:r>
            <a:endParaRPr lang="th-TH" sz="2400" b="1" dirty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17411" name="Text Box 5"/>
          <p:cNvSpPr txBox="1">
            <a:spLocks noChangeArrowheads="1"/>
          </p:cNvSpPr>
          <p:nvPr/>
        </p:nvSpPr>
        <p:spPr bwMode="auto">
          <a:xfrm>
            <a:off x="4178300" y="990600"/>
            <a:ext cx="700833" cy="46166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BrowalliaUPC" pitchFamily="34" charset="-34"/>
                <a:cs typeface="BrowalliaUPC" pitchFamily="34" charset="-34"/>
              </a:rPr>
              <a:t>Entry</a:t>
            </a:r>
            <a:endParaRPr lang="th-TH" sz="2400" b="1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17412" name="Text Box 6"/>
          <p:cNvSpPr txBox="1">
            <a:spLocks noChangeArrowheads="1"/>
          </p:cNvSpPr>
          <p:nvPr/>
        </p:nvSpPr>
        <p:spPr bwMode="auto">
          <a:xfrm>
            <a:off x="2701046" y="1752600"/>
            <a:ext cx="1370888" cy="46166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>
                <a:latin typeface="BrowalliaUPC" pitchFamily="34" charset="-34"/>
                <a:cs typeface="BrowalliaUPC" pitchFamily="34" charset="-34"/>
              </a:rPr>
              <a:t>Assessment</a:t>
            </a:r>
            <a:endParaRPr lang="th-TH" sz="2400" b="1" dirty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17413" name="Text Box 7"/>
          <p:cNvSpPr txBox="1">
            <a:spLocks noChangeArrowheads="1"/>
          </p:cNvSpPr>
          <p:nvPr/>
        </p:nvSpPr>
        <p:spPr bwMode="auto">
          <a:xfrm>
            <a:off x="4770438" y="1752600"/>
            <a:ext cx="1430200" cy="46166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>
                <a:latin typeface="BrowalliaUPC" pitchFamily="34" charset="-34"/>
                <a:cs typeface="BrowalliaUPC" pitchFamily="34" charset="-34"/>
              </a:rPr>
              <a:t>Investigation</a:t>
            </a:r>
            <a:endParaRPr lang="th-TH" sz="2400" b="1" dirty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17414" name="Text Box 8"/>
          <p:cNvSpPr txBox="1">
            <a:spLocks noChangeArrowheads="1"/>
          </p:cNvSpPr>
          <p:nvPr/>
        </p:nvSpPr>
        <p:spPr bwMode="auto">
          <a:xfrm>
            <a:off x="3921125" y="2590800"/>
            <a:ext cx="1148071" cy="46166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BrowalliaUPC" pitchFamily="34" charset="-34"/>
                <a:cs typeface="BrowalliaUPC" pitchFamily="34" charset="-34"/>
              </a:rPr>
              <a:t>Diagnosis</a:t>
            </a:r>
            <a:endParaRPr lang="th-TH" sz="2400" b="1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17415" name="Text Box 9"/>
          <p:cNvSpPr txBox="1">
            <a:spLocks noChangeArrowheads="1"/>
          </p:cNvSpPr>
          <p:nvPr/>
        </p:nvSpPr>
        <p:spPr bwMode="auto">
          <a:xfrm>
            <a:off x="2374900" y="3479800"/>
            <a:ext cx="1361270" cy="46166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>
                <a:latin typeface="BrowalliaUPC" pitchFamily="34" charset="-34"/>
                <a:cs typeface="BrowalliaUPC" pitchFamily="34" charset="-34"/>
              </a:rPr>
              <a:t>Plan of Care</a:t>
            </a:r>
            <a:endParaRPr lang="th-TH" sz="2400" b="1" dirty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17416" name="Text Box 10"/>
          <p:cNvSpPr txBox="1">
            <a:spLocks noChangeArrowheads="1"/>
          </p:cNvSpPr>
          <p:nvPr/>
        </p:nvSpPr>
        <p:spPr bwMode="auto">
          <a:xfrm>
            <a:off x="4719638" y="3479800"/>
            <a:ext cx="1641796" cy="46166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latin typeface="BrowalliaUPC" pitchFamily="34" charset="-34"/>
                <a:cs typeface="BrowalliaUPC" pitchFamily="34" charset="-34"/>
              </a:rPr>
              <a:t>Discharge Plan</a:t>
            </a:r>
            <a:endParaRPr lang="th-TH" sz="2400" b="1" dirty="0">
              <a:latin typeface="BrowalliaUPC" pitchFamily="34" charset="-34"/>
              <a:cs typeface="BrowalliaUPC" pitchFamily="34" charset="-34"/>
            </a:endParaRPr>
          </a:p>
        </p:txBody>
      </p:sp>
      <p:cxnSp>
        <p:nvCxnSpPr>
          <p:cNvPr id="17417" name="AutoShape 11"/>
          <p:cNvCxnSpPr>
            <a:cxnSpLocks noChangeShapeType="1"/>
            <a:stCxn id="17410" idx="2"/>
            <a:endCxn id="17411" idx="0"/>
          </p:cNvCxnSpPr>
          <p:nvPr/>
        </p:nvCxnSpPr>
        <p:spPr bwMode="auto">
          <a:xfrm rot="16200000" flipH="1">
            <a:off x="4443301" y="905183"/>
            <a:ext cx="147935" cy="2289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7418" name="AutoShape 12"/>
          <p:cNvCxnSpPr>
            <a:cxnSpLocks noChangeShapeType="1"/>
            <a:stCxn id="17411" idx="2"/>
            <a:endCxn id="17412" idx="0"/>
          </p:cNvCxnSpPr>
          <p:nvPr/>
        </p:nvCxnSpPr>
        <p:spPr bwMode="auto">
          <a:xfrm rot="5400000">
            <a:off x="3807437" y="1031319"/>
            <a:ext cx="300335" cy="1142227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17419" name="AutoShape 13"/>
          <p:cNvCxnSpPr>
            <a:cxnSpLocks noChangeShapeType="1"/>
            <a:stCxn id="17411" idx="2"/>
            <a:endCxn id="17413" idx="0"/>
          </p:cNvCxnSpPr>
          <p:nvPr/>
        </p:nvCxnSpPr>
        <p:spPr bwMode="auto">
          <a:xfrm rot="16200000" flipH="1">
            <a:off x="4856960" y="1124021"/>
            <a:ext cx="300335" cy="956821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17420" name="AutoShape 14"/>
          <p:cNvCxnSpPr>
            <a:cxnSpLocks noChangeShapeType="1"/>
            <a:stCxn id="17412" idx="2"/>
            <a:endCxn id="17414" idx="0"/>
          </p:cNvCxnSpPr>
          <p:nvPr/>
        </p:nvCxnSpPr>
        <p:spPr bwMode="auto">
          <a:xfrm rot="16200000" flipH="1">
            <a:off x="3752558" y="1848196"/>
            <a:ext cx="376535" cy="1108671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17421" name="AutoShape 15"/>
          <p:cNvCxnSpPr>
            <a:cxnSpLocks noChangeShapeType="1"/>
            <a:stCxn id="17413" idx="2"/>
            <a:endCxn id="17414" idx="0"/>
          </p:cNvCxnSpPr>
          <p:nvPr/>
        </p:nvCxnSpPr>
        <p:spPr bwMode="auto">
          <a:xfrm rot="5400000">
            <a:off x="4802083" y="1907344"/>
            <a:ext cx="376535" cy="990377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17422" name="AutoShape 16"/>
          <p:cNvCxnSpPr>
            <a:cxnSpLocks noChangeShapeType="1"/>
            <a:stCxn id="17414" idx="2"/>
            <a:endCxn id="17415" idx="0"/>
          </p:cNvCxnSpPr>
          <p:nvPr/>
        </p:nvCxnSpPr>
        <p:spPr bwMode="auto">
          <a:xfrm rot="5400000">
            <a:off x="3561681" y="2546319"/>
            <a:ext cx="427335" cy="1439626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17423" name="AutoShape 17"/>
          <p:cNvCxnSpPr>
            <a:cxnSpLocks noChangeShapeType="1"/>
            <a:stCxn id="17414" idx="2"/>
            <a:endCxn id="17416" idx="0"/>
          </p:cNvCxnSpPr>
          <p:nvPr/>
        </p:nvCxnSpPr>
        <p:spPr bwMode="auto">
          <a:xfrm rot="16200000" flipH="1">
            <a:off x="4804181" y="2743444"/>
            <a:ext cx="427335" cy="104537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17424" name="Text Box 18"/>
          <p:cNvSpPr txBox="1">
            <a:spLocks noChangeArrowheads="1"/>
          </p:cNvSpPr>
          <p:nvPr/>
        </p:nvSpPr>
        <p:spPr bwMode="auto">
          <a:xfrm>
            <a:off x="2225675" y="4572000"/>
            <a:ext cx="1608133" cy="46166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>
                <a:latin typeface="BrowalliaUPC" pitchFamily="34" charset="-34"/>
                <a:cs typeface="BrowalliaUPC" pitchFamily="34" charset="-34"/>
              </a:rPr>
              <a:t>Care of Patient</a:t>
            </a:r>
            <a:endParaRPr lang="th-TH" sz="2400" b="1" dirty="0">
              <a:latin typeface="BrowalliaUPC" pitchFamily="34" charset="-34"/>
              <a:cs typeface="BrowalliaUPC" pitchFamily="34" charset="-34"/>
            </a:endParaRPr>
          </a:p>
        </p:txBody>
      </p:sp>
      <p:cxnSp>
        <p:nvCxnSpPr>
          <p:cNvPr id="17425" name="AutoShape 19"/>
          <p:cNvCxnSpPr>
            <a:cxnSpLocks noChangeShapeType="1"/>
            <a:stCxn id="17416" idx="2"/>
            <a:endCxn id="17424" idx="0"/>
          </p:cNvCxnSpPr>
          <p:nvPr/>
        </p:nvCxnSpPr>
        <p:spPr bwMode="auto">
          <a:xfrm rot="5400000">
            <a:off x="3969872" y="3001335"/>
            <a:ext cx="630535" cy="2510794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17426" name="AutoShape 20"/>
          <p:cNvCxnSpPr>
            <a:cxnSpLocks noChangeShapeType="1"/>
            <a:stCxn id="17415" idx="2"/>
            <a:endCxn id="17424" idx="0"/>
          </p:cNvCxnSpPr>
          <p:nvPr/>
        </p:nvCxnSpPr>
        <p:spPr bwMode="auto">
          <a:xfrm rot="5400000">
            <a:off x="2727372" y="4243836"/>
            <a:ext cx="630535" cy="25793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17430" name="Text Box 24"/>
          <p:cNvSpPr txBox="1">
            <a:spLocks noChangeArrowheads="1"/>
          </p:cNvSpPr>
          <p:nvPr/>
        </p:nvSpPr>
        <p:spPr bwMode="auto">
          <a:xfrm>
            <a:off x="4699000" y="4572000"/>
            <a:ext cx="1705916" cy="46166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>
                <a:latin typeface="BrowalliaUPC" pitchFamily="34" charset="-34"/>
                <a:cs typeface="BrowalliaUPC" pitchFamily="34" charset="-34"/>
              </a:rPr>
              <a:t>Communication</a:t>
            </a:r>
            <a:endParaRPr lang="th-TH" sz="2400" b="1" dirty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17431" name="Text Box 25"/>
          <p:cNvSpPr txBox="1">
            <a:spLocks noChangeArrowheads="1"/>
          </p:cNvSpPr>
          <p:nvPr/>
        </p:nvSpPr>
        <p:spPr bwMode="auto">
          <a:xfrm>
            <a:off x="7005638" y="4470400"/>
            <a:ext cx="1572866" cy="83099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400" b="1">
                <a:latin typeface="BrowalliaUPC" pitchFamily="34" charset="-34"/>
                <a:cs typeface="BrowalliaUPC" pitchFamily="34" charset="-34"/>
              </a:rPr>
              <a:t>Information &amp;</a:t>
            </a:r>
          </a:p>
          <a:p>
            <a:pPr algn="ctr"/>
            <a:r>
              <a:rPr lang="en-US" sz="2400" b="1">
                <a:latin typeface="BrowalliaUPC" pitchFamily="34" charset="-34"/>
                <a:cs typeface="BrowalliaUPC" pitchFamily="34" charset="-34"/>
              </a:rPr>
              <a:t>Empowerment</a:t>
            </a:r>
            <a:endParaRPr lang="th-TH" sz="2400" b="1">
              <a:latin typeface="BrowalliaUPC" pitchFamily="34" charset="-34"/>
              <a:cs typeface="BrowalliaUPC" pitchFamily="34" charset="-34"/>
            </a:endParaRPr>
          </a:p>
        </p:txBody>
      </p:sp>
      <p:cxnSp>
        <p:nvCxnSpPr>
          <p:cNvPr id="17432" name="AutoShape 26"/>
          <p:cNvCxnSpPr>
            <a:cxnSpLocks noChangeShapeType="1"/>
            <a:stCxn id="17416" idx="2"/>
            <a:endCxn id="17431" idx="0"/>
          </p:cNvCxnSpPr>
          <p:nvPr/>
        </p:nvCxnSpPr>
        <p:spPr bwMode="auto">
          <a:xfrm rot="16200000" flipH="1">
            <a:off x="6401836" y="3080164"/>
            <a:ext cx="528935" cy="225153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17433" name="AutoShape 27"/>
          <p:cNvCxnSpPr>
            <a:cxnSpLocks noChangeShapeType="1"/>
            <a:stCxn id="17416" idx="2"/>
            <a:endCxn id="17430" idx="0"/>
          </p:cNvCxnSpPr>
          <p:nvPr/>
        </p:nvCxnSpPr>
        <p:spPr bwMode="auto">
          <a:xfrm rot="16200000" flipH="1">
            <a:off x="5230980" y="4251021"/>
            <a:ext cx="630535" cy="1142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7434" name="AutoShape 28"/>
          <p:cNvCxnSpPr>
            <a:cxnSpLocks noChangeShapeType="1"/>
            <a:stCxn id="17424" idx="3"/>
            <a:endCxn id="17430" idx="1"/>
          </p:cNvCxnSpPr>
          <p:nvPr/>
        </p:nvCxnSpPr>
        <p:spPr bwMode="auto">
          <a:xfrm>
            <a:off x="3833808" y="4802833"/>
            <a:ext cx="865192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sp>
        <p:nvSpPr>
          <p:cNvPr id="17435" name="Text Box 29"/>
          <p:cNvSpPr txBox="1">
            <a:spLocks noChangeArrowheads="1"/>
          </p:cNvSpPr>
          <p:nvPr/>
        </p:nvSpPr>
        <p:spPr bwMode="auto">
          <a:xfrm>
            <a:off x="3919538" y="5394325"/>
            <a:ext cx="1159292" cy="46166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BrowalliaUPC" pitchFamily="34" charset="-34"/>
                <a:cs typeface="BrowalliaUPC" pitchFamily="34" charset="-34"/>
              </a:rPr>
              <a:t>Discharge</a:t>
            </a:r>
            <a:endParaRPr lang="th-TH" sz="2400" b="1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17436" name="Text Box 30"/>
          <p:cNvSpPr txBox="1">
            <a:spLocks noChangeArrowheads="1"/>
          </p:cNvSpPr>
          <p:nvPr/>
        </p:nvSpPr>
        <p:spPr bwMode="auto">
          <a:xfrm>
            <a:off x="3571868" y="6072206"/>
            <a:ext cx="1931939" cy="46166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>
                <a:latin typeface="BrowalliaUPC" pitchFamily="34" charset="-34"/>
                <a:cs typeface="BrowalliaUPC" pitchFamily="34" charset="-34"/>
              </a:rPr>
              <a:t>Continuity of Care</a:t>
            </a:r>
            <a:endParaRPr lang="th-TH" sz="2400" b="1" dirty="0">
              <a:latin typeface="BrowalliaUPC" pitchFamily="34" charset="-34"/>
              <a:cs typeface="BrowalliaUPC" pitchFamily="34" charset="-34"/>
            </a:endParaRPr>
          </a:p>
        </p:txBody>
      </p:sp>
      <p:cxnSp>
        <p:nvCxnSpPr>
          <p:cNvPr id="17437" name="AutoShape 31"/>
          <p:cNvCxnSpPr>
            <a:cxnSpLocks noChangeShapeType="1"/>
            <a:stCxn id="17424" idx="2"/>
            <a:endCxn id="17435" idx="1"/>
          </p:cNvCxnSpPr>
          <p:nvPr/>
        </p:nvCxnSpPr>
        <p:spPr bwMode="auto">
          <a:xfrm rot="16200000" flipH="1">
            <a:off x="3178894" y="4884513"/>
            <a:ext cx="591493" cy="889796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17438" name="AutoShape 32"/>
          <p:cNvCxnSpPr>
            <a:cxnSpLocks noChangeShapeType="1"/>
            <a:stCxn id="17431" idx="2"/>
            <a:endCxn id="17435" idx="3"/>
          </p:cNvCxnSpPr>
          <p:nvPr/>
        </p:nvCxnSpPr>
        <p:spPr bwMode="auto">
          <a:xfrm rot="5400000">
            <a:off x="6273571" y="4106657"/>
            <a:ext cx="323761" cy="2713241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17439" name="AutoShape 33"/>
          <p:cNvCxnSpPr>
            <a:cxnSpLocks noChangeShapeType="1"/>
            <a:stCxn id="17435" idx="2"/>
            <a:endCxn id="17436" idx="0"/>
          </p:cNvCxnSpPr>
          <p:nvPr/>
        </p:nvCxnSpPr>
        <p:spPr bwMode="auto">
          <a:xfrm rot="16200000" flipH="1">
            <a:off x="4410403" y="5944771"/>
            <a:ext cx="216216" cy="38654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7440" name="TextBox 36"/>
          <p:cNvSpPr txBox="1">
            <a:spLocks noChangeArrowheads="1"/>
          </p:cNvSpPr>
          <p:nvPr/>
        </p:nvSpPr>
        <p:spPr bwMode="auto">
          <a:xfrm>
            <a:off x="6786578" y="3429000"/>
            <a:ext cx="1500198" cy="461665"/>
          </a:xfrm>
          <a:prstGeom prst="rect">
            <a:avLst/>
          </a:prstGeom>
          <a:solidFill>
            <a:srgbClr val="FFFF00"/>
          </a:solidFill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BrowalliaUPC" pitchFamily="34" charset="-34"/>
                <a:cs typeface="BrowalliaUPC" pitchFamily="34" charset="-34"/>
              </a:rPr>
              <a:t>      D/C RRT</a:t>
            </a:r>
            <a:endParaRPr lang="en-US" sz="2400" b="1" dirty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38" name="Right Arrow 37"/>
          <p:cNvSpPr/>
          <p:nvPr/>
        </p:nvSpPr>
        <p:spPr>
          <a:xfrm>
            <a:off x="5334000" y="2667000"/>
            <a:ext cx="228600" cy="304800"/>
          </a:xfrm>
          <a:prstGeom prst="rightArrow">
            <a:avLst/>
          </a:prstGeom>
          <a:solidFill>
            <a:srgbClr val="FF000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17442" name="TextBox 38"/>
          <p:cNvSpPr txBox="1">
            <a:spLocks noChangeArrowheads="1"/>
          </p:cNvSpPr>
          <p:nvPr/>
        </p:nvSpPr>
        <p:spPr bwMode="auto">
          <a:xfrm>
            <a:off x="7072330" y="5643578"/>
            <a:ext cx="1500198" cy="830997"/>
          </a:xfrm>
          <a:prstGeom prst="rect">
            <a:avLst/>
          </a:prstGeom>
          <a:solidFill>
            <a:srgbClr val="FFFF00"/>
          </a:solidFill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h-TH" sz="2400" b="1" dirty="0" smtClean="0">
                <a:latin typeface="BrowalliaUPC" pitchFamily="34" charset="-34"/>
                <a:cs typeface="BrowalliaUPC" pitchFamily="34" charset="-34"/>
              </a:rPr>
              <a:t>สอน รายกลุ่ม  รายบุคคล</a:t>
            </a:r>
            <a:endParaRPr lang="en-US" sz="2400" b="1" dirty="0" smtClean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17443" name="TextBox 39"/>
          <p:cNvSpPr txBox="1">
            <a:spLocks noChangeArrowheads="1"/>
          </p:cNvSpPr>
          <p:nvPr/>
        </p:nvSpPr>
        <p:spPr bwMode="auto">
          <a:xfrm>
            <a:off x="142844" y="2928934"/>
            <a:ext cx="2143140" cy="830997"/>
          </a:xfrm>
          <a:prstGeom prst="rect">
            <a:avLst/>
          </a:prstGeom>
          <a:solidFill>
            <a:srgbClr val="FFFF00"/>
          </a:solidFill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latin typeface="BrowalliaUPC" pitchFamily="34" charset="-34"/>
                <a:cs typeface="BrowalliaUPC" pitchFamily="34" charset="-34"/>
              </a:rPr>
              <a:t> </a:t>
            </a:r>
            <a:r>
              <a:rPr lang="th-TH" sz="2400" b="1" dirty="0" smtClean="0">
                <a:latin typeface="BrowalliaUPC" pitchFamily="34" charset="-34"/>
                <a:cs typeface="BrowalliaUPC" pitchFamily="34" charset="-34"/>
              </a:rPr>
              <a:t>การจัดการเฉพาะรายกรณี </a:t>
            </a:r>
            <a:endParaRPr lang="en-US" sz="2000" b="1" dirty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17445" name="TextBox 41"/>
          <p:cNvSpPr txBox="1">
            <a:spLocks noChangeArrowheads="1"/>
          </p:cNvSpPr>
          <p:nvPr/>
        </p:nvSpPr>
        <p:spPr bwMode="auto">
          <a:xfrm>
            <a:off x="214282" y="6143644"/>
            <a:ext cx="2714612" cy="400110"/>
          </a:xfrm>
          <a:prstGeom prst="rect">
            <a:avLst/>
          </a:prstGeom>
          <a:solidFill>
            <a:srgbClr val="FFFF00"/>
          </a:solidFill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h-TH" sz="2000" b="1" dirty="0" smtClean="0">
                <a:latin typeface="BrowalliaUPC" pitchFamily="34" charset="-34"/>
                <a:cs typeface="BrowalliaUPC" pitchFamily="34" charset="-34"/>
              </a:rPr>
              <a:t>   ติดตามเยี่ยมทุกวันจันทร์</a:t>
            </a:r>
            <a:endParaRPr lang="en-US" sz="2000" b="1" dirty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17447" name="TextBox 44"/>
          <p:cNvSpPr txBox="1">
            <a:spLocks noChangeArrowheads="1"/>
          </p:cNvSpPr>
          <p:nvPr/>
        </p:nvSpPr>
        <p:spPr bwMode="auto">
          <a:xfrm>
            <a:off x="6715140" y="1671568"/>
            <a:ext cx="2000264" cy="461665"/>
          </a:xfrm>
          <a:prstGeom prst="rect">
            <a:avLst/>
          </a:prstGeom>
          <a:solidFill>
            <a:srgbClr val="FFFF00"/>
          </a:solidFill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latin typeface="BrowalliaUPC" pitchFamily="34" charset="-34"/>
                <a:cs typeface="BrowalliaUPC" pitchFamily="34" charset="-34"/>
              </a:rPr>
              <a:t> </a:t>
            </a:r>
            <a:r>
              <a:rPr lang="en-US" sz="2000" b="1" dirty="0" smtClean="0">
                <a:latin typeface="BrowalliaUPC" pitchFamily="34" charset="-34"/>
                <a:cs typeface="BrowalliaUPC" pitchFamily="34" charset="-34"/>
              </a:rPr>
              <a:t>  Ca , Po4 </a:t>
            </a:r>
            <a:r>
              <a:rPr lang="en-US" sz="2000" b="1" dirty="0" err="1" smtClean="0">
                <a:latin typeface="BrowalliaUPC" pitchFamily="34" charset="-34"/>
                <a:cs typeface="BrowalliaUPC" pitchFamily="34" charset="-34"/>
              </a:rPr>
              <a:t>Bicarb</a:t>
            </a:r>
            <a:r>
              <a:rPr lang="en-US" sz="2000" b="1" dirty="0" smtClean="0">
                <a:latin typeface="BrowalliaUPC" pitchFamily="34" charset="-34"/>
                <a:cs typeface="BrowalliaUPC" pitchFamily="34" charset="-34"/>
              </a:rPr>
              <a:t>. HB</a:t>
            </a:r>
            <a:endParaRPr lang="en-US" sz="2000" b="1" dirty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46123" name="Slide Number Placeholder 42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BFA57A02-108E-4378-B237-127F551AA23C}" type="slidenum">
              <a:rPr lang="th-TH" sz="2400" b="1">
                <a:solidFill>
                  <a:schemeClr val="tx1">
                    <a:tint val="75000"/>
                  </a:schemeClr>
                </a:solidFill>
                <a:latin typeface="BrowalliaUPC" pitchFamily="34" charset="-34"/>
                <a:cs typeface="BrowalliaUPC" pitchFamily="34" charset="-34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50</a:t>
            </a:fld>
            <a:endParaRPr lang="th-TH" sz="2400" b="1">
              <a:solidFill>
                <a:schemeClr val="tx1">
                  <a:tint val="75000"/>
                </a:schemeClr>
              </a:solidFill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44" name="TextBox 46"/>
          <p:cNvSpPr txBox="1">
            <a:spLocks noChangeArrowheads="1"/>
          </p:cNvSpPr>
          <p:nvPr/>
        </p:nvSpPr>
        <p:spPr bwMode="auto">
          <a:xfrm>
            <a:off x="5429256" y="357166"/>
            <a:ext cx="3214710" cy="461665"/>
          </a:xfrm>
          <a:prstGeom prst="rect">
            <a:avLst/>
          </a:prstGeom>
          <a:solidFill>
            <a:srgbClr val="FFFF00"/>
          </a:solidFill>
          <a:ln w="2857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BrowalliaUPC" pitchFamily="34" charset="-34"/>
                <a:cs typeface="BrowalliaUPC" pitchFamily="34" charset="-34"/>
              </a:rPr>
              <a:t> </a:t>
            </a:r>
            <a:r>
              <a:rPr lang="th-TH" sz="2400" b="1" dirty="0" smtClean="0">
                <a:latin typeface="BrowalliaUPC" pitchFamily="34" charset="-34"/>
                <a:cs typeface="BrowalliaUPC" pitchFamily="34" charset="-34"/>
              </a:rPr>
              <a:t> </a:t>
            </a:r>
            <a:r>
              <a:rPr lang="th-TH" sz="2000" b="1" dirty="0" smtClean="0">
                <a:latin typeface="BrowalliaUPC" pitchFamily="34" charset="-34"/>
                <a:cs typeface="BrowalliaUPC" pitchFamily="34" charset="-34"/>
              </a:rPr>
              <a:t>ค้นหาในชุมชนโดยทีมภาคีเครือข่าย</a:t>
            </a:r>
            <a:endParaRPr lang="en-US" sz="2000" b="1" dirty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45" name="TextBox 36"/>
          <p:cNvSpPr txBox="1">
            <a:spLocks noChangeArrowheads="1"/>
          </p:cNvSpPr>
          <p:nvPr/>
        </p:nvSpPr>
        <p:spPr bwMode="auto">
          <a:xfrm>
            <a:off x="0" y="1500175"/>
            <a:ext cx="2428860" cy="830997"/>
          </a:xfrm>
          <a:prstGeom prst="rect">
            <a:avLst/>
          </a:prstGeom>
          <a:solidFill>
            <a:srgbClr val="FFFF00"/>
          </a:solidFill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th-TH" sz="2400" b="1" dirty="0" err="1" smtClean="0">
                <a:latin typeface="BrowalliaUPC" pitchFamily="34" charset="-34"/>
                <a:cs typeface="BrowalliaUPC" pitchFamily="34" charset="-34"/>
              </a:rPr>
              <a:t>แนวทสง</a:t>
            </a:r>
            <a:r>
              <a:rPr lang="th-TH" sz="2400" b="1" dirty="0" smtClean="0">
                <a:latin typeface="BrowalliaUPC" pitchFamily="34" charset="-34"/>
                <a:cs typeface="BrowalliaUPC" pitchFamily="34" charset="-34"/>
              </a:rPr>
              <a:t>การประเมิน </a:t>
            </a:r>
            <a:r>
              <a:rPr lang="en-US" sz="2400" b="1" dirty="0" smtClean="0">
                <a:latin typeface="BrowalliaUPC" pitchFamily="34" charset="-34"/>
                <a:cs typeface="BrowalliaUPC" pitchFamily="34" charset="-34"/>
              </a:rPr>
              <a:t>GFR</a:t>
            </a:r>
            <a:endParaRPr lang="en-US" sz="2400" b="1" dirty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51" name="Right Arrow 37"/>
          <p:cNvSpPr/>
          <p:nvPr/>
        </p:nvSpPr>
        <p:spPr>
          <a:xfrm>
            <a:off x="6286512" y="1785926"/>
            <a:ext cx="228600" cy="304800"/>
          </a:xfrm>
          <a:prstGeom prst="rightArrow">
            <a:avLst/>
          </a:prstGeom>
          <a:solidFill>
            <a:srgbClr val="FF000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54" name="Right Arrow 37"/>
          <p:cNvSpPr/>
          <p:nvPr/>
        </p:nvSpPr>
        <p:spPr>
          <a:xfrm>
            <a:off x="5057780" y="428604"/>
            <a:ext cx="228600" cy="304800"/>
          </a:xfrm>
          <a:prstGeom prst="rightArrow">
            <a:avLst/>
          </a:prstGeom>
          <a:solidFill>
            <a:srgbClr val="FF000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55" name="Right Arrow 37"/>
          <p:cNvSpPr/>
          <p:nvPr/>
        </p:nvSpPr>
        <p:spPr>
          <a:xfrm>
            <a:off x="6415102" y="3571876"/>
            <a:ext cx="228600" cy="304800"/>
          </a:xfrm>
          <a:prstGeom prst="rightArrow">
            <a:avLst/>
          </a:prstGeom>
          <a:solidFill>
            <a:srgbClr val="FF000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56" name="Right Arrow 37"/>
          <p:cNvSpPr/>
          <p:nvPr/>
        </p:nvSpPr>
        <p:spPr>
          <a:xfrm>
            <a:off x="7643834" y="5357826"/>
            <a:ext cx="357190" cy="285752"/>
          </a:xfrm>
          <a:prstGeom prst="downArrow">
            <a:avLst/>
          </a:prstGeom>
          <a:solidFill>
            <a:srgbClr val="FF000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57" name="Right Arrow 37"/>
          <p:cNvSpPr/>
          <p:nvPr/>
        </p:nvSpPr>
        <p:spPr>
          <a:xfrm>
            <a:off x="2414574" y="1857364"/>
            <a:ext cx="228600" cy="304800"/>
          </a:xfrm>
          <a:prstGeom prst="leftArrow">
            <a:avLst/>
          </a:prstGeom>
          <a:solidFill>
            <a:srgbClr val="FF000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58" name="Right Arrow 37"/>
          <p:cNvSpPr/>
          <p:nvPr/>
        </p:nvSpPr>
        <p:spPr>
          <a:xfrm rot="1246153">
            <a:off x="1966957" y="3254291"/>
            <a:ext cx="367592" cy="357121"/>
          </a:xfrm>
          <a:custGeom>
            <a:avLst/>
            <a:gdLst>
              <a:gd name="connsiteX0" fmla="*/ 0 w 228600"/>
              <a:gd name="connsiteY0" fmla="*/ 152400 h 304800"/>
              <a:gd name="connsiteX1" fmla="*/ 114300 w 228600"/>
              <a:gd name="connsiteY1" fmla="*/ 0 h 304800"/>
              <a:gd name="connsiteX2" fmla="*/ 114300 w 228600"/>
              <a:gd name="connsiteY2" fmla="*/ 76200 h 304800"/>
              <a:gd name="connsiteX3" fmla="*/ 228600 w 228600"/>
              <a:gd name="connsiteY3" fmla="*/ 76200 h 304800"/>
              <a:gd name="connsiteX4" fmla="*/ 228600 w 228600"/>
              <a:gd name="connsiteY4" fmla="*/ 228600 h 304800"/>
              <a:gd name="connsiteX5" fmla="*/ 114300 w 228600"/>
              <a:gd name="connsiteY5" fmla="*/ 228600 h 304800"/>
              <a:gd name="connsiteX6" fmla="*/ 114300 w 228600"/>
              <a:gd name="connsiteY6" fmla="*/ 304800 h 304800"/>
              <a:gd name="connsiteX7" fmla="*/ 0 w 228600"/>
              <a:gd name="connsiteY7" fmla="*/ 152400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8600" h="304800">
                <a:moveTo>
                  <a:pt x="0" y="152400"/>
                </a:moveTo>
                <a:lnTo>
                  <a:pt x="114300" y="0"/>
                </a:lnTo>
                <a:lnTo>
                  <a:pt x="114300" y="76200"/>
                </a:lnTo>
                <a:lnTo>
                  <a:pt x="228600" y="76200"/>
                </a:lnTo>
                <a:lnTo>
                  <a:pt x="228600" y="228600"/>
                </a:lnTo>
                <a:lnTo>
                  <a:pt x="114300" y="228600"/>
                </a:lnTo>
                <a:lnTo>
                  <a:pt x="114300" y="304800"/>
                </a:lnTo>
                <a:lnTo>
                  <a:pt x="0" y="152400"/>
                </a:lnTo>
                <a:close/>
              </a:path>
            </a:pathLst>
          </a:custGeom>
          <a:solidFill>
            <a:srgbClr val="FF000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59" name="Right Arrow 37"/>
          <p:cNvSpPr/>
          <p:nvPr/>
        </p:nvSpPr>
        <p:spPr>
          <a:xfrm>
            <a:off x="3200392" y="6196034"/>
            <a:ext cx="228600" cy="304800"/>
          </a:xfrm>
          <a:prstGeom prst="leftArrow">
            <a:avLst/>
          </a:prstGeom>
          <a:solidFill>
            <a:srgbClr val="FF000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60" name="Right Arrow 37"/>
          <p:cNvSpPr/>
          <p:nvPr/>
        </p:nvSpPr>
        <p:spPr>
          <a:xfrm rot="19788250">
            <a:off x="2125161" y="5055317"/>
            <a:ext cx="349284" cy="306933"/>
          </a:xfrm>
          <a:prstGeom prst="leftArrow">
            <a:avLst/>
          </a:prstGeom>
          <a:solidFill>
            <a:srgbClr val="FF000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52" name="TextBox 44"/>
          <p:cNvSpPr txBox="1">
            <a:spLocks noChangeArrowheads="1"/>
          </p:cNvSpPr>
          <p:nvPr/>
        </p:nvSpPr>
        <p:spPr bwMode="auto">
          <a:xfrm>
            <a:off x="214282" y="285728"/>
            <a:ext cx="3492500" cy="1077218"/>
          </a:xfrm>
          <a:prstGeom prst="rect">
            <a:avLst/>
          </a:prstGeom>
          <a:solidFill>
            <a:schemeClr val="bg2">
              <a:lumMod val="75000"/>
            </a:schemeClr>
          </a:solidFill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>
              <a:defRPr/>
            </a:pPr>
            <a:r>
              <a:rPr lang="th-TH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กระบวนการดูแลผู้ป่วย  </a:t>
            </a:r>
            <a:r>
              <a:rPr 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 CAPD</a:t>
            </a:r>
          </a:p>
        </p:txBody>
      </p:sp>
      <p:sp>
        <p:nvSpPr>
          <p:cNvPr id="61" name="TextBox 43"/>
          <p:cNvSpPr txBox="1">
            <a:spLocks noChangeArrowheads="1"/>
          </p:cNvSpPr>
          <p:nvPr/>
        </p:nvSpPr>
        <p:spPr bwMode="auto">
          <a:xfrm>
            <a:off x="928662" y="5357826"/>
            <a:ext cx="2428892" cy="369332"/>
          </a:xfrm>
          <a:prstGeom prst="rect">
            <a:avLst/>
          </a:prstGeom>
          <a:solidFill>
            <a:srgbClr val="FFFF00"/>
          </a:solidFill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800" b="1" dirty="0" smtClean="0">
                <a:latin typeface="BrowalliaUPC" pitchFamily="34" charset="-34"/>
                <a:cs typeface="BrowalliaUPC" pitchFamily="34" charset="-34"/>
              </a:rPr>
              <a:t>  </a:t>
            </a:r>
            <a:r>
              <a:rPr lang="th-TH" sz="1800" b="1" dirty="0" smtClean="0">
                <a:latin typeface="BrowalliaUPC" pitchFamily="34" charset="-34"/>
                <a:cs typeface="BrowalliaUPC" pitchFamily="34" charset="-34"/>
              </a:rPr>
              <a:t>ระบบบำบัดทดแทนทางไต</a:t>
            </a:r>
            <a:endParaRPr lang="en-US" sz="1800" b="1" dirty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62" name="TextBox 44"/>
          <p:cNvSpPr txBox="1">
            <a:spLocks noChangeArrowheads="1"/>
          </p:cNvSpPr>
          <p:nvPr/>
        </p:nvSpPr>
        <p:spPr bwMode="auto">
          <a:xfrm>
            <a:off x="5072066" y="1000108"/>
            <a:ext cx="2571768" cy="400110"/>
          </a:xfrm>
          <a:prstGeom prst="rect">
            <a:avLst/>
          </a:prstGeom>
          <a:solidFill>
            <a:srgbClr val="FFFF00"/>
          </a:solidFill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latin typeface="BrowalliaUPC" pitchFamily="34" charset="-34"/>
                <a:cs typeface="BrowalliaUPC" pitchFamily="34" charset="-34"/>
              </a:rPr>
              <a:t> </a:t>
            </a:r>
            <a:r>
              <a:rPr lang="th-TH" sz="2000" b="1" dirty="0" smtClean="0">
                <a:latin typeface="BrowalliaUPC" pitchFamily="34" charset="-34"/>
                <a:cs typeface="BrowalliaUPC" pitchFamily="34" charset="-34"/>
              </a:rPr>
              <a:t>มีคลินิกเฉพาะ</a:t>
            </a:r>
            <a:endParaRPr lang="en-US" sz="2000" b="1" dirty="0">
              <a:latin typeface="BrowalliaUPC" pitchFamily="34" charset="-34"/>
              <a:cs typeface="BrowalliaUPC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0" y="71414"/>
            <a:ext cx="9144000" cy="715089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โรค/ กิจกรรมท้าทายที่เป็นโอกาสพัฒนา</a:t>
            </a:r>
          </a:p>
        </p:txBody>
      </p:sp>
      <p:sp>
        <p:nvSpPr>
          <p:cNvPr id="3" name="สี่เหลี่ยมมุมมน 2"/>
          <p:cNvSpPr/>
          <p:nvPr/>
        </p:nvSpPr>
        <p:spPr>
          <a:xfrm>
            <a:off x="428596" y="806842"/>
            <a:ext cx="8122281" cy="69333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1. 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พัฒนาระบบการดูแลผู้ป่วยรับยา </a:t>
            </a:r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Warfarin </a:t>
            </a:r>
          </a:p>
        </p:txBody>
      </p:sp>
      <p:sp>
        <p:nvSpPr>
          <p:cNvPr id="4" name="สี่เหลี่ยมมุมมน 3"/>
          <p:cNvSpPr/>
          <p:nvPr/>
        </p:nvSpPr>
        <p:spPr>
          <a:xfrm>
            <a:off x="357158" y="1500174"/>
            <a:ext cx="8215370" cy="81644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2 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. ลดอัตราป่วยโรคมะเร็งตับท่อน้ำดี</a:t>
            </a:r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   </a:t>
            </a:r>
          </a:p>
        </p:txBody>
      </p:sp>
      <p:sp>
        <p:nvSpPr>
          <p:cNvPr id="5" name="สี่เหลี่ยมมุมมน 4"/>
          <p:cNvSpPr/>
          <p:nvPr/>
        </p:nvSpPr>
        <p:spPr>
          <a:xfrm>
            <a:off x="571472" y="2357430"/>
            <a:ext cx="8072494" cy="7143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3.</a:t>
            </a:r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 </a:t>
            </a:r>
            <a:r>
              <a:rPr lang="th-TH" b="1" dirty="0">
                <a:latin typeface="Browallia New" pitchFamily="34" charset="-34"/>
                <a:cs typeface="Browallia New" pitchFamily="34" charset="-34"/>
              </a:rPr>
              <a:t>ลดการตั้งครรภ์ซ้ำในวัยรุ่น</a:t>
            </a:r>
          </a:p>
        </p:txBody>
      </p:sp>
      <p:sp>
        <p:nvSpPr>
          <p:cNvPr id="6" name="สี่เหลี่ยมมุมมน 5"/>
          <p:cNvSpPr/>
          <p:nvPr/>
        </p:nvSpPr>
        <p:spPr>
          <a:xfrm>
            <a:off x="500034" y="3071810"/>
            <a:ext cx="8143932" cy="85725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4. การ</a:t>
            </a:r>
            <a:r>
              <a:rPr lang="th-TH" b="1" dirty="0">
                <a:latin typeface="Browallia New" pitchFamily="34" charset="-34"/>
                <a:cs typeface="Browallia New" pitchFamily="34" charset="-34"/>
              </a:rPr>
              <a:t>ดูแลรักษา </a:t>
            </a:r>
            <a:r>
              <a:rPr lang="en-US" b="1" dirty="0">
                <a:latin typeface="Browallia New" pitchFamily="34" charset="-34"/>
                <a:cs typeface="Browallia New" pitchFamily="34" charset="-34"/>
              </a:rPr>
              <a:t>sepsis </a:t>
            </a:r>
            <a:r>
              <a:rPr lang="th-TH" b="1" dirty="0">
                <a:latin typeface="Browallia New" pitchFamily="34" charset="-34"/>
                <a:cs typeface="Browallia New" pitchFamily="34" charset="-34"/>
              </a:rPr>
              <a:t>ในเด็ก /   </a:t>
            </a:r>
            <a:r>
              <a:rPr lang="en-US" b="1" dirty="0">
                <a:latin typeface="Browallia New" pitchFamily="34" charset="-34"/>
                <a:cs typeface="Browallia New" pitchFamily="34" charset="-34"/>
              </a:rPr>
              <a:t>severe  pneumonia </a:t>
            </a:r>
            <a:endParaRPr lang="th-TH" b="1" dirty="0" smtClean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7" name="สี่เหลี่ยมมุมมน 5"/>
          <p:cNvSpPr/>
          <p:nvPr/>
        </p:nvSpPr>
        <p:spPr>
          <a:xfrm>
            <a:off x="500034" y="3857628"/>
            <a:ext cx="8072494" cy="85725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 </a:t>
            </a:r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5.  PPH  /  Birth Asphyxia</a:t>
            </a:r>
            <a:endParaRPr lang="th-TH" b="1" dirty="0" smtClean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8" name="สี่เหลี่ยมมุมมน 7"/>
          <p:cNvSpPr/>
          <p:nvPr/>
        </p:nvSpPr>
        <p:spPr>
          <a:xfrm>
            <a:off x="571472" y="4786322"/>
            <a:ext cx="8072494" cy="78581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6.</a:t>
            </a:r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 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ระบบ </a:t>
            </a:r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EMS</a:t>
            </a:r>
            <a:endParaRPr lang="th-TH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9" name="สี่เหลี่ยมมุมมน 8"/>
          <p:cNvSpPr/>
          <p:nvPr/>
        </p:nvSpPr>
        <p:spPr>
          <a:xfrm>
            <a:off x="642910" y="5572140"/>
            <a:ext cx="8072494" cy="81644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7 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.  </a:t>
            </a:r>
            <a:r>
              <a:rPr lang="th-TH" sz="2400" b="1" dirty="0" smtClean="0">
                <a:latin typeface="Browallia New" pitchFamily="34" charset="-34"/>
                <a:cs typeface="Browallia New" pitchFamily="34" charset="-34"/>
              </a:rPr>
              <a:t>สร้าง </a:t>
            </a:r>
            <a:r>
              <a:rPr lang="en-US" sz="2400" b="1" dirty="0" smtClean="0">
                <a:latin typeface="Browallia New" pitchFamily="34" charset="-34"/>
                <a:cs typeface="Browallia New" pitchFamily="34" charset="-34"/>
              </a:rPr>
              <a:t>Empowerment </a:t>
            </a:r>
            <a:r>
              <a:rPr lang="th-TH" sz="2400" b="1" dirty="0" smtClean="0">
                <a:latin typeface="Browallia New" pitchFamily="34" charset="-34"/>
                <a:cs typeface="Browallia New" pitchFamily="34" charset="-34"/>
              </a:rPr>
              <a:t>การควบคุมระดับน้ำตาลในผู้ป่วยเบาหวานในชุมชน</a:t>
            </a:r>
            <a:endParaRPr lang="en-US" sz="2400" b="1" dirty="0" smtClean="0">
              <a:latin typeface="Browallia New" pitchFamily="34" charset="-34"/>
              <a:cs typeface="Browallia New" pitchFamily="34" charset="-34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0" y="71414"/>
            <a:ext cx="9144000" cy="715089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BrowalliaUPC" pitchFamily="34" charset="-34"/>
                <a:ea typeface="Tahoma" pitchFamily="34" charset="0"/>
                <a:cs typeface="BrowalliaUPC" pitchFamily="34" charset="-34"/>
              </a:rPr>
              <a:t>ความภาคภูมิใจ</a:t>
            </a:r>
          </a:p>
        </p:txBody>
      </p:sp>
      <p:sp>
        <p:nvSpPr>
          <p:cNvPr id="6" name="สี่เหลี่ยมมุมมน 5"/>
          <p:cNvSpPr/>
          <p:nvPr/>
        </p:nvSpPr>
        <p:spPr>
          <a:xfrm>
            <a:off x="500034" y="857232"/>
            <a:ext cx="8099450" cy="228601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 </a:t>
            </a:r>
            <a:r>
              <a:rPr lang="th-TH" b="1" dirty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ให้ </a:t>
            </a:r>
            <a:r>
              <a:rPr lang="en-US" b="1" dirty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SK </a:t>
            </a:r>
            <a:r>
              <a:rPr lang="th-TH" b="1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ได้ในผู้ป่วย </a:t>
            </a:r>
            <a:r>
              <a:rPr lang="en-US" b="1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STEMI</a:t>
            </a:r>
            <a:endParaRPr lang="en-US" b="1" dirty="0">
              <a:solidFill>
                <a:schemeClr val="tx1"/>
              </a:solidFill>
              <a:latin typeface="BrowalliaUPC" pitchFamily="34" charset="-34"/>
              <a:cs typeface="BrowalliaUPC" pitchFamily="34" charset="-34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b="1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 </a:t>
            </a:r>
            <a:r>
              <a:rPr lang="en-US" b="1" dirty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septic shock  </a:t>
            </a:r>
            <a:r>
              <a:rPr lang="th-TH" b="1" dirty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ประเมิน </a:t>
            </a:r>
            <a:r>
              <a:rPr lang="en-US" b="1" dirty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Volume  status    </a:t>
            </a:r>
            <a:r>
              <a:rPr lang="th-TH" b="1" dirty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โดย </a:t>
            </a:r>
            <a:r>
              <a:rPr lang="en-US" b="1" dirty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U/S  IVC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h-TH" b="1" dirty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วินิจฉัย</a:t>
            </a:r>
            <a:r>
              <a:rPr lang="en-US" b="1" dirty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CHF /</a:t>
            </a:r>
            <a:r>
              <a:rPr lang="th-TH" b="1" dirty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คัดกรองหาสาเหตุ / ส่งต่อผ่าตัดได้รวดเร็ว คัดกรอง </a:t>
            </a:r>
            <a:endParaRPr lang="en-US" b="1" dirty="0" smtClean="0">
              <a:solidFill>
                <a:schemeClr val="tx1"/>
              </a:solidFill>
              <a:latin typeface="BrowalliaUPC" pitchFamily="34" charset="-34"/>
              <a:cs typeface="BrowalliaUPC" pitchFamily="34" charset="-34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CHF   </a:t>
            </a:r>
            <a:r>
              <a:rPr lang="en-US" b="1" dirty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eco /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b="1" dirty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 Continuity of Care CKD </a:t>
            </a:r>
            <a:endParaRPr lang="en-US" b="1" dirty="0" smtClean="0">
              <a:solidFill>
                <a:schemeClr val="tx1"/>
              </a:solidFill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7" name="สี่เหลี่ยมมุมมน 6"/>
          <p:cNvSpPr/>
          <p:nvPr/>
        </p:nvSpPr>
        <p:spPr>
          <a:xfrm>
            <a:off x="428596" y="3214686"/>
            <a:ext cx="8072494" cy="114300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th-TH" sz="3200" b="1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ศูนย์ดูแลต่อเนื่อง </a:t>
            </a:r>
            <a:r>
              <a:rPr lang="en-US" sz="3200" b="1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, FCT , </a:t>
            </a:r>
            <a:r>
              <a:rPr lang="th-TH" sz="3200" b="1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อุปกรณ์ให้ยืมทั้งในและนอกเครือข่าย</a:t>
            </a:r>
            <a:endParaRPr lang="en-US" sz="3200" b="1" dirty="0" smtClean="0">
              <a:solidFill>
                <a:schemeClr val="tx1"/>
              </a:solidFill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8" name="สี่เหลี่ยมมุมมน 7"/>
          <p:cNvSpPr/>
          <p:nvPr/>
        </p:nvSpPr>
        <p:spPr>
          <a:xfrm>
            <a:off x="428596" y="4357694"/>
            <a:ext cx="8143932" cy="1000132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มี</a:t>
            </a:r>
            <a:r>
              <a:rPr lang="th-TH" b="1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คลินิก</a:t>
            </a:r>
            <a:r>
              <a:rPr lang="en-US" b="1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 Pain Management </a:t>
            </a:r>
            <a:r>
              <a:rPr lang="th-TH" b="1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สามารถให้บริการในการดูแลผู้ป่วยมะเร็ง</a:t>
            </a:r>
            <a:endParaRPr lang="th-TH" sz="3200" b="1" dirty="0" smtClean="0">
              <a:solidFill>
                <a:schemeClr val="tx1"/>
              </a:solidFill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30777"/>
            <a:ext cx="25519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9" name="สี่เหลี่ยมมุมมน 8"/>
          <p:cNvSpPr/>
          <p:nvPr/>
        </p:nvSpPr>
        <p:spPr>
          <a:xfrm>
            <a:off x="500034" y="5357826"/>
            <a:ext cx="8072494" cy="92869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solidFill>
                  <a:sysClr val="windowText" lastClr="000000"/>
                </a:solidFill>
                <a:latin typeface="BrowalliaUPC" pitchFamily="34" charset="-34"/>
                <a:cs typeface="BrowalliaUPC" pitchFamily="34" charset="-34"/>
              </a:rPr>
              <a:t>ผู้ป่วยเข้าถึงบริการ </a:t>
            </a:r>
            <a:r>
              <a:rPr lang="en-US" sz="3200" b="1" dirty="0" smtClean="0">
                <a:solidFill>
                  <a:sysClr val="windowText" lastClr="000000"/>
                </a:solidFill>
                <a:latin typeface="BrowalliaUPC" pitchFamily="34" charset="-34"/>
                <a:cs typeface="BrowalliaUPC" pitchFamily="34" charset="-34"/>
              </a:rPr>
              <a:t>Warfarin  </a:t>
            </a:r>
            <a:r>
              <a:rPr lang="th-TH" sz="3200" b="1" dirty="0" smtClean="0">
                <a:solidFill>
                  <a:sysClr val="windowText" lastClr="000000"/>
                </a:solidFill>
                <a:latin typeface="BrowalliaUPC" pitchFamily="34" charset="-34"/>
                <a:cs typeface="BrowalliaUPC" pitchFamily="34" charset="-34"/>
              </a:rPr>
              <a:t>คลินิก</a:t>
            </a:r>
            <a:endParaRPr lang="en-US" sz="3200" b="1" dirty="0" smtClean="0">
              <a:solidFill>
                <a:sysClr val="windowText" lastClr="000000"/>
              </a:solidFill>
              <a:latin typeface="BrowalliaUPC" pitchFamily="34" charset="-34"/>
              <a:cs typeface="BrowalliaUPC" pitchFamily="34" charset="-34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0" y="-24"/>
            <a:ext cx="9144000" cy="715089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ความภาคภูมิใจ</a:t>
            </a:r>
          </a:p>
        </p:txBody>
      </p:sp>
      <p:sp>
        <p:nvSpPr>
          <p:cNvPr id="6" name="สี่เหลี่ยมมุมมน 5"/>
          <p:cNvSpPr/>
          <p:nvPr/>
        </p:nvSpPr>
        <p:spPr>
          <a:xfrm>
            <a:off x="571472" y="1000108"/>
            <a:ext cx="8072494" cy="1214446"/>
          </a:xfrm>
          <a:prstGeom prst="roundRect">
            <a:avLst>
              <a:gd name="adj" fmla="val 25322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th-TH" b="1" dirty="0" smtClean="0">
                <a:solidFill>
                  <a:schemeClr val="tx1"/>
                </a:solidFill>
                <a:latin typeface="Browallia New" pitchFamily="34" charset="-34"/>
                <a:ea typeface="Times New Roman" pitchFamily="18" charset="0"/>
                <a:cs typeface="Browallia New" pitchFamily="34" charset="-34"/>
              </a:rPr>
              <a:t>ได้รับรางวัลการดูแลคนพิการต้นแบบระดับประเทศ จากกระทรวงพัฒนาสังคมและความมั่นคงมนุษย์ โดยการส่งผลงานการออกเยี่ยมผู้พิการในปี</a:t>
            </a:r>
            <a:r>
              <a:rPr lang="en-US" b="1" dirty="0" smtClean="0">
                <a:solidFill>
                  <a:schemeClr val="tx1"/>
                </a:solidFill>
                <a:latin typeface="Browallia New" pitchFamily="34" charset="-34"/>
                <a:ea typeface="Times New Roman" pitchFamily="18" charset="0"/>
                <a:cs typeface="Browallia New" pitchFamily="34" charset="-34"/>
              </a:rPr>
              <a:t> 2556</a:t>
            </a:r>
            <a:r>
              <a:rPr lang="th-TH" b="1" dirty="0" smtClean="0">
                <a:solidFill>
                  <a:schemeClr val="tx1"/>
                </a:solidFill>
                <a:latin typeface="Browallia New" pitchFamily="34" charset="-34"/>
                <a:ea typeface="Times New Roman" pitchFamily="18" charset="0"/>
                <a:cs typeface="Browallia New" pitchFamily="34" charset="-34"/>
              </a:rPr>
              <a:t> </a:t>
            </a:r>
            <a:r>
              <a:rPr lang="en-US" b="1" dirty="0" smtClean="0">
                <a:solidFill>
                  <a:schemeClr val="tx1"/>
                </a:solidFill>
                <a:latin typeface="Browallia New" pitchFamily="34" charset="-34"/>
                <a:ea typeface="Times New Roman" pitchFamily="18" charset="0"/>
                <a:cs typeface="Browallia New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Browallia New" pitchFamily="34" charset="-34"/>
                <a:ea typeface="Times New Roman" pitchFamily="18" charset="0"/>
                <a:cs typeface="Browallia New" pitchFamily="34" charset="-34"/>
              </a:rPr>
              <a:t>ชื่อผลงาน </a:t>
            </a:r>
            <a:r>
              <a:rPr lang="en-US" b="1" dirty="0" smtClean="0">
                <a:solidFill>
                  <a:schemeClr val="tx1"/>
                </a:solidFill>
                <a:latin typeface="Browallia New" pitchFamily="34" charset="-34"/>
                <a:ea typeface="Times New Roman" pitchFamily="18" charset="0"/>
                <a:cs typeface="Browallia New" pitchFamily="34" charset="-34"/>
              </a:rPr>
              <a:t>“ </a:t>
            </a:r>
            <a:r>
              <a:rPr lang="th-TH" b="1" dirty="0" smtClean="0">
                <a:solidFill>
                  <a:schemeClr val="tx1"/>
                </a:solidFill>
                <a:latin typeface="Browallia New" pitchFamily="34" charset="-34"/>
                <a:ea typeface="Times New Roman" pitchFamily="18" charset="0"/>
                <a:cs typeface="Browallia New" pitchFamily="34" charset="-34"/>
              </a:rPr>
              <a:t>ชมรมคนพิการเพื่อนช่วยเพื่อน </a:t>
            </a:r>
            <a:r>
              <a:rPr lang="en-US" b="1" dirty="0" smtClean="0">
                <a:solidFill>
                  <a:schemeClr val="tx1"/>
                </a:solidFill>
                <a:latin typeface="Browallia New" pitchFamily="34" charset="-34"/>
                <a:ea typeface="Times New Roman" pitchFamily="18" charset="0"/>
                <a:cs typeface="Browallia New" pitchFamily="34" charset="-34"/>
              </a:rPr>
              <a:t>”  </a:t>
            </a:r>
            <a:r>
              <a:rPr lang="th-TH" b="1" dirty="0" smtClean="0">
                <a:solidFill>
                  <a:schemeClr val="tx1"/>
                </a:solidFill>
                <a:latin typeface="Browallia New" pitchFamily="34" charset="-34"/>
                <a:ea typeface="Times New Roman" pitchFamily="18" charset="0"/>
                <a:cs typeface="Browallia New" pitchFamily="34" charset="-34"/>
              </a:rPr>
              <a:t>ปี </a:t>
            </a:r>
            <a:r>
              <a:rPr lang="en-US" b="1" dirty="0" smtClean="0">
                <a:solidFill>
                  <a:schemeClr val="tx1"/>
                </a:solidFill>
                <a:latin typeface="Browallia New" pitchFamily="34" charset="-34"/>
                <a:ea typeface="Times New Roman" pitchFamily="18" charset="0"/>
                <a:cs typeface="Browallia New" pitchFamily="34" charset="-34"/>
              </a:rPr>
              <a:t>2558</a:t>
            </a:r>
            <a:r>
              <a:rPr lang="th-TH" b="1" dirty="0" smtClean="0">
                <a:solidFill>
                  <a:schemeClr val="tx1"/>
                </a:solidFill>
                <a:latin typeface="Browallia New" pitchFamily="34" charset="-34"/>
                <a:ea typeface="Times New Roman" pitchFamily="18" charset="0"/>
                <a:cs typeface="Browallia New" pitchFamily="34" charset="-34"/>
              </a:rPr>
              <a:t> </a:t>
            </a:r>
            <a:r>
              <a:rPr lang="en-US" b="1" dirty="0" smtClean="0">
                <a:solidFill>
                  <a:schemeClr val="tx1"/>
                </a:solidFill>
                <a:latin typeface="Browallia New" pitchFamily="34" charset="-34"/>
                <a:ea typeface="Times New Roman" pitchFamily="18" charset="0"/>
                <a:cs typeface="Browallia New" pitchFamily="34" charset="-34"/>
              </a:rPr>
              <a:t> </a:t>
            </a:r>
            <a:endParaRPr lang="en-US" b="1" dirty="0" smtClean="0">
              <a:solidFill>
                <a:schemeClr val="tx1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7" name="สี่เหลี่ยมมุมมน 6"/>
          <p:cNvSpPr/>
          <p:nvPr/>
        </p:nvSpPr>
        <p:spPr>
          <a:xfrm>
            <a:off x="571472" y="2285992"/>
            <a:ext cx="8072494" cy="142876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th-TH" b="1" dirty="0" smtClean="0">
                <a:solidFill>
                  <a:srgbClr val="000000"/>
                </a:solidFill>
                <a:latin typeface="Browallia New" pitchFamily="34" charset="-34"/>
                <a:ea typeface="Calibri" pitchFamily="34" charset="0"/>
                <a:cs typeface="Browallia New" pitchFamily="34" charset="-34"/>
              </a:rPr>
              <a:t>ผ่านการรับรองการ</a:t>
            </a:r>
            <a:r>
              <a:rPr lang="th-TH" sz="2400" b="1" dirty="0" smtClean="0">
                <a:solidFill>
                  <a:srgbClr val="000000"/>
                </a:solidFill>
                <a:latin typeface="Browallia New" pitchFamily="34" charset="-34"/>
                <a:ea typeface="Calibri" pitchFamily="34" charset="0"/>
                <a:cs typeface="Browallia New" pitchFamily="34" charset="-34"/>
              </a:rPr>
              <a:t>คุณภาพ</a:t>
            </a:r>
            <a:r>
              <a:rPr lang="th-TH" b="1" dirty="0" smtClean="0">
                <a:solidFill>
                  <a:srgbClr val="000000"/>
                </a:solidFill>
                <a:latin typeface="Browallia New" pitchFamily="34" charset="-34"/>
                <a:ea typeface="Calibri" pitchFamily="34" charset="0"/>
                <a:cs typeface="Browallia New" pitchFamily="34" charset="-34"/>
              </a:rPr>
              <a:t>โรงพยาบาลด้าน</a:t>
            </a:r>
            <a:r>
              <a:rPr lang="th-TH" b="1" dirty="0" err="1" smtClean="0">
                <a:solidFill>
                  <a:srgbClr val="000000"/>
                </a:solidFill>
                <a:latin typeface="Browallia New" pitchFamily="34" charset="-34"/>
                <a:ea typeface="Calibri" pitchFamily="34" charset="0"/>
                <a:cs typeface="Browallia New" pitchFamily="34" charset="-34"/>
              </a:rPr>
              <a:t>ยาเสพติด</a:t>
            </a:r>
            <a:r>
              <a:rPr lang="th-TH" b="1" dirty="0" smtClean="0">
                <a:solidFill>
                  <a:srgbClr val="000000"/>
                </a:solidFill>
                <a:latin typeface="Browallia New" pitchFamily="34" charset="-34"/>
                <a:ea typeface="Calibri" pitchFamily="34" charset="0"/>
                <a:cs typeface="Browallia New" pitchFamily="34" charset="-34"/>
              </a:rPr>
              <a:t> จากสถาบันประเมินและรับรองคุณภาพสถานพยาบาลเมื่อ</a:t>
            </a:r>
            <a:r>
              <a:rPr lang="th-TH" b="1" dirty="0" smtClean="0">
                <a:solidFill>
                  <a:srgbClr val="000000"/>
                </a:solidFill>
                <a:latin typeface="Browallia New" pitchFamily="34" charset="-34"/>
                <a:ea typeface="Times New Roman" pitchFamily="18" charset="0"/>
                <a:cs typeface="Browallia New" pitchFamily="34" charset="-34"/>
              </a:rPr>
              <a:t>  พ.ศ. </a:t>
            </a:r>
            <a:r>
              <a:rPr lang="en-US" b="1" dirty="0" smtClean="0">
                <a:solidFill>
                  <a:srgbClr val="000000"/>
                </a:solidFill>
                <a:latin typeface="Browallia New" pitchFamily="34" charset="-34"/>
                <a:ea typeface="Times New Roman" pitchFamily="18" charset="0"/>
                <a:cs typeface="Browallia New" pitchFamily="34" charset="-34"/>
              </a:rPr>
              <a:t>2558 </a:t>
            </a:r>
            <a:endParaRPr lang="en-US" b="1" dirty="0" smtClean="0">
              <a:solidFill>
                <a:schemeClr val="tx1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8" name="สี่เหลี่ยมมุมมน 7"/>
          <p:cNvSpPr/>
          <p:nvPr/>
        </p:nvSpPr>
        <p:spPr>
          <a:xfrm>
            <a:off x="428596" y="3643314"/>
            <a:ext cx="8286808" cy="128588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rPr>
              <a:t>ผ่านการรับรองตำบลนมแม่ระดับเขต ปี 2</a:t>
            </a:r>
            <a:r>
              <a:rPr lang="en-US" sz="3200" b="1" dirty="0" smtClean="0"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rPr>
              <a:t>558</a:t>
            </a:r>
            <a:endParaRPr lang="th-TH" sz="3200" b="1" dirty="0" smtClean="0">
              <a:solidFill>
                <a:schemeClr val="tx1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3097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12" name="สี่เหลี่ยมมุมมน 11"/>
          <p:cNvSpPr/>
          <p:nvPr/>
        </p:nvSpPr>
        <p:spPr>
          <a:xfrm>
            <a:off x="357158" y="4929198"/>
            <a:ext cx="8358246" cy="128588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indent="457200" algn="ctr" fontAlgn="base">
              <a:spcBef>
                <a:spcPct val="0"/>
              </a:spcBef>
              <a:spcAft>
                <a:spcPct val="0"/>
              </a:spcAft>
            </a:pPr>
            <a:r>
              <a:rPr lang="th-TH" b="1" dirty="0" smtClean="0">
                <a:solidFill>
                  <a:srgbClr val="000000"/>
                </a:solidFill>
                <a:latin typeface="Browallia New" pitchFamily="34" charset="-34"/>
                <a:ea typeface="Calibri" pitchFamily="34" charset="0"/>
                <a:cs typeface="Browallia New" pitchFamily="34" charset="-34"/>
              </a:rPr>
              <a:t>ผ่านการประเมินอำเภออนามัยเจริญพันธ์ ปี 2558</a:t>
            </a:r>
            <a:endParaRPr lang="th-TH" b="1" dirty="0" smtClean="0">
              <a:solidFill>
                <a:schemeClr val="tx1"/>
              </a:solidFill>
              <a:latin typeface="Browallia New" pitchFamily="34" charset="-34"/>
              <a:cs typeface="Browallia New" pitchFamily="34" charset="-34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0" y="71414"/>
            <a:ext cx="9144000" cy="715089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BrowalliaUPC" pitchFamily="34" charset="-34"/>
                <a:ea typeface="Tahoma" pitchFamily="34" charset="0"/>
                <a:cs typeface="BrowalliaUPC" pitchFamily="34" charset="-34"/>
              </a:rPr>
              <a:t>ความภาคภูมิใจ</a:t>
            </a:r>
          </a:p>
        </p:txBody>
      </p:sp>
      <p:sp>
        <p:nvSpPr>
          <p:cNvPr id="4" name="สี่เหลี่ยมมุมมน 3"/>
          <p:cNvSpPr/>
          <p:nvPr/>
        </p:nvSpPr>
        <p:spPr>
          <a:xfrm>
            <a:off x="500034" y="857232"/>
            <a:ext cx="8143932" cy="150019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h-TH" sz="3200" b="1" spc="50" dirty="0" smtClean="0">
                <a:ln w="11430"/>
                <a:solidFill>
                  <a:srgbClr val="0070C0"/>
                </a:solidFill>
                <a:latin typeface="BrowalliaUPC" pitchFamily="34" charset="-34"/>
                <a:cs typeface="BrowalliaUPC" pitchFamily="34" charset="-34"/>
              </a:rPr>
              <a:t>23 สิงหาคม 2559      </a:t>
            </a:r>
          </a:p>
          <a:p>
            <a:r>
              <a:rPr lang="th-TH" sz="3200" b="1" spc="50" dirty="0" smtClean="0">
                <a:ln w="11430"/>
                <a:solidFill>
                  <a:srgbClr val="0070C0"/>
                </a:solidFill>
                <a:latin typeface="BrowalliaUPC" pitchFamily="34" charset="-34"/>
                <a:cs typeface="BrowalliaUPC" pitchFamily="34" charset="-34"/>
              </a:rPr>
              <a:t>ผ่านการประเมินมาตรฐานงานอนามัยแม่เด็กจากเขต 10 ปี </a:t>
            </a:r>
          </a:p>
          <a:p>
            <a:r>
              <a:rPr lang="th-TH" sz="3200" b="1" spc="50" dirty="0" smtClean="0">
                <a:ln w="11430"/>
                <a:solidFill>
                  <a:srgbClr val="0070C0"/>
                </a:solidFill>
                <a:latin typeface="BrowalliaUPC" pitchFamily="34" charset="-34"/>
                <a:cs typeface="BrowalliaUPC" pitchFamily="34" charset="-34"/>
              </a:rPr>
              <a:t>  </a:t>
            </a:r>
            <a:endParaRPr lang="th-TH" sz="3200" b="1" spc="50" dirty="0" smtClean="0">
              <a:ln w="11430"/>
              <a:solidFill>
                <a:srgbClr val="C00000"/>
              </a:solidFill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5" name="สี่เหลี่ยมมุมมน 4"/>
          <p:cNvSpPr/>
          <p:nvPr/>
        </p:nvSpPr>
        <p:spPr>
          <a:xfrm>
            <a:off x="467544" y="2420888"/>
            <a:ext cx="8215370" cy="114300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h-TH" b="1" dirty="0" smtClean="0">
                <a:latin typeface="BrowalliaUPC" pitchFamily="34" charset="-34"/>
                <a:cs typeface="BrowalliaUPC" pitchFamily="34" charset="-34"/>
              </a:rPr>
              <a:t>ตัวแทนเขต 10 ในการนำเสนอผลงานการให้ยาสมเหตุสมผล ปี 2559</a:t>
            </a:r>
            <a:endParaRPr lang="en-US" b="1" dirty="0" smtClean="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6" name="สี่เหลี่ยมมุมมน 5"/>
          <p:cNvSpPr/>
          <p:nvPr/>
        </p:nvSpPr>
        <p:spPr>
          <a:xfrm>
            <a:off x="467544" y="3654144"/>
            <a:ext cx="8072494" cy="114300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latin typeface="BrowalliaUPC" pitchFamily="34" charset="-34"/>
                <a:cs typeface="BrowalliaUPC" pitchFamily="34" charset="-34"/>
              </a:rPr>
              <a:t>สิงหาคม 2559 ตัวแทนเขตนำโรงเรียนผู้สูงอายุ ระดับประเทศ </a:t>
            </a:r>
          </a:p>
        </p:txBody>
      </p:sp>
      <p:sp>
        <p:nvSpPr>
          <p:cNvPr id="7" name="สี่เหลี่ยมมุมมน 6"/>
          <p:cNvSpPr/>
          <p:nvPr/>
        </p:nvSpPr>
        <p:spPr>
          <a:xfrm>
            <a:off x="467544" y="4878850"/>
            <a:ext cx="8215370" cy="121444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h-TH" sz="3200" b="1" dirty="0" smtClean="0">
                <a:solidFill>
                  <a:srgbClr val="0070C0"/>
                </a:solidFill>
                <a:latin typeface="BrowalliaUPC" pitchFamily="34" charset="-34"/>
                <a:cs typeface="BrowalliaUPC" pitchFamily="34" charset="-34"/>
              </a:rPr>
              <a:t> </a:t>
            </a:r>
            <a:r>
              <a:rPr lang="th-TH" sz="3200" b="1" i="1" spc="50" dirty="0" smtClean="0">
                <a:ln w="11430"/>
                <a:solidFill>
                  <a:srgbClr val="0070C0"/>
                </a:solidFill>
                <a:latin typeface="BrowalliaUPC" pitchFamily="34" charset="-34"/>
                <a:cs typeface="BrowalliaUPC" pitchFamily="34" charset="-34"/>
              </a:rPr>
              <a:t>8 กันยายน 2559</a:t>
            </a:r>
            <a:r>
              <a:rPr lang="th-TH" sz="3200" b="1" dirty="0" smtClean="0">
                <a:solidFill>
                  <a:srgbClr val="0070C0"/>
                </a:solidFill>
                <a:latin typeface="BrowalliaUPC" pitchFamily="34" charset="-34"/>
                <a:cs typeface="BrowalliaUPC" pitchFamily="34" charset="-34"/>
              </a:rPr>
              <a:t> </a:t>
            </a:r>
          </a:p>
          <a:p>
            <a:r>
              <a:rPr lang="th-TH" sz="3200" b="1" dirty="0" smtClean="0">
                <a:solidFill>
                  <a:srgbClr val="0070C0"/>
                </a:solidFill>
                <a:latin typeface="BrowalliaUPC" pitchFamily="34" charset="-34"/>
                <a:cs typeface="BrowalliaUPC" pitchFamily="34" charset="-34"/>
              </a:rPr>
              <a:t>ชนะเลิศอันดับ 1 ของเขต การป้องกันการตั้งครรภ์ในวัยร่น</a:t>
            </a:r>
          </a:p>
          <a:p>
            <a:r>
              <a:rPr lang="th-TH" sz="2400" b="1" i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rowalliaUPC" pitchFamily="34" charset="-34"/>
                <a:cs typeface="BrowalliaUPC" pitchFamily="34" charset="-34"/>
              </a:rPr>
              <a:t>  </a:t>
            </a: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30777"/>
            <a:ext cx="25519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rowalliaUPC" pitchFamily="34" charset="-34"/>
              <a:cs typeface="BrowalliaUPC" pitchFamily="34" charset="-34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0" y="-24"/>
            <a:ext cx="9144000" cy="715089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ภาพผลการที่ภาคภูมิใจ</a:t>
            </a: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3097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pic>
        <p:nvPicPr>
          <p:cNvPr id="4" name="Picture 4" descr="https://scontent.fbkk6-1.fna.fbcdn.net/hphotos-xaf1/v/t1.0-9/11150628_939059452828712_7437287330626345269_n.jpg?oh=58cf6c1df0799f54aedbe23204c1b717&amp;oe=5782A6DD"/>
          <p:cNvPicPr>
            <a:picLocks noChangeAspect="1" noChangeArrowheads="1"/>
          </p:cNvPicPr>
          <p:nvPr/>
        </p:nvPicPr>
        <p:blipFill>
          <a:blip r:embed="rId2" cstate="print"/>
          <a:srcRect l="23256" b="13178"/>
          <a:stretch>
            <a:fillRect/>
          </a:stretch>
        </p:blipFill>
        <p:spPr bwMode="auto">
          <a:xfrm>
            <a:off x="857224" y="1571612"/>
            <a:ext cx="3357586" cy="241957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500034" y="1000108"/>
            <a:ext cx="3643338" cy="461665"/>
          </a:xfrm>
          <a:prstGeom prst="rect">
            <a:avLst/>
          </a:prstGeom>
          <a:ln w="57150"/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sz="2400" b="1" dirty="0" smtClean="0">
                <a:latin typeface="Browallia New" pitchFamily="34" charset="-34"/>
                <a:cs typeface="Browallia New" pitchFamily="34" charset="-34"/>
              </a:rPr>
              <a:t>      ทีม </a:t>
            </a:r>
            <a:r>
              <a:rPr lang="en-US" sz="2400" b="1" dirty="0" smtClean="0">
                <a:latin typeface="Browallia New" pitchFamily="34" charset="-34"/>
                <a:cs typeface="Browallia New" pitchFamily="34" charset="-34"/>
              </a:rPr>
              <a:t>FCT  </a:t>
            </a:r>
            <a:r>
              <a:rPr lang="th-TH" sz="2400" b="1" dirty="0" smtClean="0">
                <a:latin typeface="Browallia New" pitchFamily="34" charset="-34"/>
                <a:cs typeface="Browallia New" pitchFamily="34" charset="-34"/>
              </a:rPr>
              <a:t>ออกเยี่ยมผู้ป่วยมะเร็ง</a:t>
            </a:r>
            <a:endParaRPr lang="th-TH" sz="2400" b="1" dirty="0">
              <a:latin typeface="Browallia New" pitchFamily="34" charset="-34"/>
              <a:cs typeface="Browallia New" pitchFamily="34" charset="-34"/>
            </a:endParaRPr>
          </a:p>
        </p:txBody>
      </p:sp>
      <p:pic>
        <p:nvPicPr>
          <p:cNvPr id="7" name="รูปภาพ 6" descr="947379_989006487845241_7696443109337065211_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5786" y="4214818"/>
            <a:ext cx="2880320" cy="207170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4786314" y="5000636"/>
            <a:ext cx="2214578" cy="584775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th-TH" dirty="0" smtClean="0"/>
              <a:t>   </a:t>
            </a:r>
            <a:r>
              <a:rPr lang="th-TH" sz="3200" dirty="0" smtClean="0"/>
              <a:t>ให้ยา </a:t>
            </a:r>
            <a:r>
              <a:rPr lang="en-US" sz="3200" dirty="0" smtClean="0"/>
              <a:t>SK</a:t>
            </a:r>
            <a:endParaRPr lang="th-TH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4572000" y="928670"/>
            <a:ext cx="4286280" cy="461665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sz="2400" b="1" dirty="0" smtClean="0">
                <a:latin typeface="Browallia New" pitchFamily="34" charset="-34"/>
                <a:cs typeface="Browallia New" pitchFamily="34" charset="-34"/>
              </a:rPr>
              <a:t>ผลการเยี่ยมบ้านผู้พิการและผู้ป่วย</a:t>
            </a:r>
            <a:r>
              <a:rPr lang="en-US" sz="2400" b="1" dirty="0" smtClean="0">
                <a:latin typeface="Browallia New" pitchFamily="34" charset="-34"/>
                <a:cs typeface="Browallia New" pitchFamily="34" charset="-34"/>
              </a:rPr>
              <a:t>Stroke</a:t>
            </a:r>
            <a:endParaRPr lang="th-TH" sz="2400" b="1" dirty="0">
              <a:latin typeface="Browallia New" pitchFamily="34" charset="-34"/>
              <a:cs typeface="Browallia New" pitchFamily="34" charset="-34"/>
            </a:endParaRPr>
          </a:p>
        </p:txBody>
      </p:sp>
      <p:pic>
        <p:nvPicPr>
          <p:cNvPr id="10" name="รูปภาพ 9" descr="12071880_1160549143955353_1546106831_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3438" y="1571612"/>
            <a:ext cx="3500462" cy="214311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1" name="ลูกศรซ้าย 10"/>
          <p:cNvSpPr/>
          <p:nvPr/>
        </p:nvSpPr>
        <p:spPr>
          <a:xfrm>
            <a:off x="3857620" y="5072074"/>
            <a:ext cx="500066" cy="357190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คำบรรยายภาพแบบวงรี 5"/>
          <p:cNvSpPr/>
          <p:nvPr/>
        </p:nvSpPr>
        <p:spPr>
          <a:xfrm>
            <a:off x="2786050" y="1714488"/>
            <a:ext cx="5143536" cy="1500198"/>
          </a:xfrm>
          <a:prstGeom prst="wedgeEllipseCallout">
            <a:avLst>
              <a:gd name="adj1" fmla="val -38762"/>
              <a:gd name="adj2" fmla="val 77965"/>
            </a:avLst>
          </a:prstGeom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4000" b="1" dirty="0" smtClean="0">
                <a:ln>
                  <a:solidFill>
                    <a:sysClr val="windowText" lastClr="000000"/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ขอบคุณค่ะ</a:t>
            </a:r>
            <a:endParaRPr lang="th-TH" sz="4000" b="1" dirty="0">
              <a:ln>
                <a:solidFill>
                  <a:sysClr val="windowText" lastClr="000000"/>
                </a:solidFill>
              </a:ln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  <p:pic>
        <p:nvPicPr>
          <p:cNvPr id="35842" name="Picture 2" descr="https://encrypted-tbn3.gstatic.com/images?q=tbn:ANd9GcTgR3nEI3Fc955zYoqeoR8MCF8pcUa-VwQ0Ap_8nu4JBuvYpbatiE9E1a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2928934"/>
            <a:ext cx="1174402" cy="3010250"/>
          </a:xfrm>
          <a:prstGeom prst="rect">
            <a:avLst/>
          </a:prstGeom>
          <a:noFill/>
        </p:spPr>
      </p:pic>
      <p:sp>
        <p:nvSpPr>
          <p:cNvPr id="4" name="สี่เหลี่ยมผืนผ้า 3"/>
          <p:cNvSpPr/>
          <p:nvPr/>
        </p:nvSpPr>
        <p:spPr>
          <a:xfrm>
            <a:off x="0" y="0"/>
            <a:ext cx="1214414" cy="7857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0" y="71414"/>
            <a:ext cx="9144000" cy="715089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ข้อมูลการเสียชีวิตภาพรวมอำเภอ ปี 2558-2559</a:t>
            </a:r>
          </a:p>
        </p:txBody>
      </p:sp>
      <p:graphicFrame>
        <p:nvGraphicFramePr>
          <p:cNvPr id="20" name="ตาราง 1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06172761"/>
              </p:ext>
            </p:extLst>
          </p:nvPr>
        </p:nvGraphicFramePr>
        <p:xfrm>
          <a:off x="500035" y="857232"/>
          <a:ext cx="8001057" cy="54597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39085"/>
                <a:gridCol w="1137488"/>
                <a:gridCol w="2992090"/>
                <a:gridCol w="1032394"/>
              </a:tblGrid>
              <a:tr h="552682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2558</a:t>
                      </a:r>
                      <a:endParaRPr lang="th-TH" sz="2800" dirty="0" smtClean="0">
                        <a:solidFill>
                          <a:schemeClr val="tx1">
                            <a:lumMod val="50000"/>
                          </a:schemeClr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dirty="0">
                        <a:solidFill>
                          <a:schemeClr val="tx1">
                            <a:lumMod val="50000"/>
                          </a:schemeClr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2559</a:t>
                      </a:r>
                      <a:endParaRPr lang="th-TH" sz="2800" dirty="0" smtClean="0">
                        <a:solidFill>
                          <a:schemeClr val="tx1">
                            <a:lumMod val="50000"/>
                          </a:schemeClr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dirty="0">
                        <a:solidFill>
                          <a:schemeClr val="tx1">
                            <a:lumMod val="50000"/>
                          </a:schemeClr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  <a:tr h="48766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โรค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จำนวน</a:t>
                      </a:r>
                      <a:endParaRPr lang="th-TH" sz="2800" b="1" dirty="0">
                        <a:solidFill>
                          <a:schemeClr val="tx1">
                            <a:lumMod val="50000"/>
                          </a:schemeClr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โรค</a:t>
                      </a:r>
                      <a:endParaRPr lang="th-TH" sz="2800" b="1" dirty="0">
                        <a:solidFill>
                          <a:schemeClr val="tx1">
                            <a:lumMod val="50000"/>
                          </a:schemeClr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จำนวน</a:t>
                      </a:r>
                    </a:p>
                  </a:txBody>
                  <a:tcPr/>
                </a:tc>
              </a:tr>
              <a:tr h="877789">
                <a:tc>
                  <a:txBody>
                    <a:bodyPr/>
                    <a:lstStyle/>
                    <a:p>
                      <a:r>
                        <a:rPr lang="th-TH" sz="2400" b="1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BrowalliaUPC" pitchFamily="34" charset="-34"/>
                          <a:ea typeface="+mn-ea"/>
                          <a:cs typeface="BrowalliaUPC" pitchFamily="34" charset="-34"/>
                        </a:rPr>
                        <a:t>1.ความผิดปกติของระบบหายใจ 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51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b="1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BrowalliaUPC" pitchFamily="34" charset="-34"/>
                          <a:ea typeface="+mn-ea"/>
                          <a:cs typeface="BrowalliaUPC" pitchFamily="34" charset="-34"/>
                        </a:rPr>
                        <a:t>1.ตายไม่ทราบสาเหตุ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51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  <a:tr h="877789">
                <a:tc>
                  <a:txBody>
                    <a:bodyPr/>
                    <a:lstStyle/>
                    <a:p>
                      <a:r>
                        <a:rPr lang="th-TH" sz="2400" b="1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BrowalliaUPC" pitchFamily="34" charset="-34"/>
                          <a:ea typeface="+mn-ea"/>
                          <a:cs typeface="BrowalliaUPC" pitchFamily="34" charset="-34"/>
                        </a:rPr>
                        <a:t>2.</a:t>
                      </a:r>
                      <a:r>
                        <a:rPr lang="en-US" sz="2400" b="1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BrowalliaUPC" pitchFamily="34" charset="-34"/>
                          <a:ea typeface="+mn-ea"/>
                          <a:cs typeface="BrowalliaUPC" pitchFamily="34" charset="-34"/>
                        </a:rPr>
                        <a:t>Malignant neoplasm unspecific 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41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b="1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BrowalliaUPC" pitchFamily="34" charset="-34"/>
                          <a:ea typeface="+mn-ea"/>
                          <a:cs typeface="BrowalliaUPC" pitchFamily="34" charset="-34"/>
                        </a:rPr>
                        <a:t>2. หัวใจล้มเหลว</a:t>
                      </a:r>
                    </a:p>
                    <a:p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46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  <a:tr h="877789">
                <a:tc>
                  <a:txBody>
                    <a:bodyPr/>
                    <a:lstStyle/>
                    <a:p>
                      <a:r>
                        <a:rPr lang="th-TH" sz="2400" b="1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BrowalliaUPC" pitchFamily="34" charset="-34"/>
                          <a:ea typeface="+mn-ea"/>
                          <a:cs typeface="BrowalliaUPC" pitchFamily="34" charset="-34"/>
                        </a:rPr>
                        <a:t>3. ความผิดปกติของระบบไหลเวียน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20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b="1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BrowalliaUPC" pitchFamily="34" charset="-34"/>
                          <a:ea typeface="+mn-ea"/>
                          <a:cs typeface="BrowalliaUPC" pitchFamily="34" charset="-34"/>
                        </a:rPr>
                        <a:t>3. </a:t>
                      </a:r>
                      <a:r>
                        <a:rPr lang="en-US" sz="2400" b="1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BrowalliaUPC" pitchFamily="34" charset="-34"/>
                          <a:ea typeface="+mn-ea"/>
                          <a:cs typeface="BrowalliaUPC" pitchFamily="34" charset="-34"/>
                        </a:rPr>
                        <a:t>Malignant neoplasm unspecific  </a:t>
                      </a:r>
                      <a:r>
                        <a:rPr lang="th-TH" sz="2400" b="1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BrowalliaUPC" pitchFamily="34" charset="-34"/>
                          <a:ea typeface="+mn-ea"/>
                          <a:cs typeface="BrowalliaUPC" pitchFamily="34" charset="-34"/>
                        </a:rPr>
                        <a:t>ตับ</a:t>
                      </a:r>
                      <a:r>
                        <a:rPr lang="th-TH" sz="2400" b="1" kern="12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BrowalliaUPC" pitchFamily="34" charset="-34"/>
                          <a:ea typeface="+mn-ea"/>
                          <a:cs typeface="BrowalliaUPC" pitchFamily="34" charset="-34"/>
                        </a:rPr>
                        <a:t> ท่อน้ำดี</a:t>
                      </a:r>
                      <a:r>
                        <a:rPr lang="en-US" sz="2400" b="1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BrowalliaUPC" pitchFamily="34" charset="-34"/>
                          <a:ea typeface="+mn-ea"/>
                          <a:cs typeface="BrowalliaUPC" pitchFamily="34" charset="-34"/>
                        </a:rPr>
                        <a:t> 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16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  <a:tr h="877789">
                <a:tc>
                  <a:txBody>
                    <a:bodyPr/>
                    <a:lstStyle/>
                    <a:p>
                      <a:r>
                        <a:rPr lang="th-TH" sz="2400" b="1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BrowalliaUPC" pitchFamily="34" charset="-34"/>
                          <a:ea typeface="+mn-ea"/>
                          <a:cs typeface="BrowalliaUPC" pitchFamily="34" charset="-34"/>
                        </a:rPr>
                        <a:t>4. ความผิดปกติของต่อมไร้ท่อ 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20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4. ชรา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16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  <a:tr h="877789">
                <a:tc>
                  <a:txBody>
                    <a:bodyPr/>
                    <a:lstStyle/>
                    <a:p>
                      <a:r>
                        <a:rPr lang="th-TH" sz="2400" b="1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BrowalliaUPC" pitchFamily="34" charset="-34"/>
                          <a:ea typeface="+mn-ea"/>
                          <a:cs typeface="BrowalliaUPC" pitchFamily="34" charset="-34"/>
                        </a:rPr>
                        <a:t>5. โรคหลอดเลือดและอวัยวะสร้างเม็ดเลือด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14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5. ปวดเฉียบพลัน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 7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0" y="71414"/>
            <a:ext cx="9144000" cy="715089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ข้อมูลการเสียชีวิตก่อนถึงโรงพยาบาล / ที่</a:t>
            </a:r>
            <a:r>
              <a:rPr lang="en-US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ER</a:t>
            </a:r>
            <a:endParaRPr lang="th-TH" sz="3600" b="1" dirty="0" smtClean="0">
              <a:solidFill>
                <a:srgbClr val="002060"/>
              </a:solidFill>
              <a:latin typeface="Browallia New" pitchFamily="34" charset="-34"/>
              <a:ea typeface="Tahoma" pitchFamily="34" charset="0"/>
              <a:cs typeface="Browallia New" pitchFamily="34" charset="-34"/>
            </a:endParaRPr>
          </a:p>
        </p:txBody>
      </p:sp>
      <p:graphicFrame>
        <p:nvGraphicFramePr>
          <p:cNvPr id="20" name="ตาราง 1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85938158"/>
              </p:ext>
            </p:extLst>
          </p:nvPr>
        </p:nvGraphicFramePr>
        <p:xfrm>
          <a:off x="323528" y="863647"/>
          <a:ext cx="8463882" cy="56989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6760"/>
                <a:gridCol w="2642787"/>
                <a:gridCol w="3024335"/>
              </a:tblGrid>
              <a:tr h="467234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2557</a:t>
                      </a:r>
                      <a:endParaRPr lang="th-TH" dirty="0">
                        <a:solidFill>
                          <a:schemeClr val="tx1">
                            <a:lumMod val="50000"/>
                          </a:schemeClr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2558</a:t>
                      </a:r>
                      <a:endParaRPr lang="th-TH" dirty="0">
                        <a:solidFill>
                          <a:schemeClr val="tx1">
                            <a:lumMod val="50000"/>
                          </a:schemeClr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2559</a:t>
                      </a:r>
                      <a:endParaRPr lang="th-TH" dirty="0">
                        <a:solidFill>
                          <a:schemeClr val="tx1">
                            <a:lumMod val="50000"/>
                          </a:schemeClr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  <a:tr h="2720949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1 </a:t>
                      </a:r>
                      <a:r>
                        <a:rPr lang="en-US" sz="2400" b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AMI                       </a:t>
                      </a:r>
                      <a:r>
                        <a:rPr lang="en-US" sz="2400" b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BrowalliaUPC" pitchFamily="34" charset="-34"/>
                          <a:ea typeface="Times New Roman"/>
                          <a:cs typeface="BrowalliaUPC" pitchFamily="34" charset="-34"/>
                        </a:rPr>
                        <a:t>8</a:t>
                      </a:r>
                      <a:r>
                        <a:rPr lang="th-TH" sz="2400" b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BrowalliaUPC" pitchFamily="34" charset="-34"/>
                          <a:ea typeface="Times New Roman"/>
                          <a:cs typeface="BrowalliaUPC" pitchFamily="34" charset="-34"/>
                        </a:rPr>
                        <a:t> ราย</a:t>
                      </a:r>
                      <a:endParaRPr lang="en-US" sz="2400" b="1" dirty="0">
                        <a:solidFill>
                          <a:schemeClr val="tx1">
                            <a:lumMod val="50000"/>
                          </a:schemeClr>
                        </a:solidFill>
                        <a:latin typeface="BrowalliaUPC" pitchFamily="34" charset="-34"/>
                        <a:ea typeface="Calibri"/>
                        <a:cs typeface="BrowalliaUPC" pitchFamily="34" charset="-34"/>
                      </a:endParaRPr>
                    </a:p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2.</a:t>
                      </a:r>
                      <a:r>
                        <a:rPr lang="th-TH" sz="24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จมน้ำ </a:t>
                      </a:r>
                      <a:r>
                        <a:rPr lang="en-US" sz="2400" b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                   1 </a:t>
                      </a:r>
                      <a:r>
                        <a:rPr lang="th-TH" sz="24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ราย</a:t>
                      </a:r>
                      <a:endParaRPr lang="en-US" sz="2400" b="1" dirty="0">
                        <a:solidFill>
                          <a:schemeClr val="tx1">
                            <a:lumMod val="50000"/>
                          </a:schemeClr>
                        </a:solidFill>
                        <a:latin typeface="BrowalliaUPC" pitchFamily="34" charset="-34"/>
                        <a:ea typeface="Calibri"/>
                        <a:cs typeface="BrowalliaUPC" pitchFamily="34" charset="-34"/>
                      </a:endParaRPr>
                    </a:p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3.</a:t>
                      </a:r>
                      <a:r>
                        <a:rPr lang="th-TH" sz="24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อุบัติเหตุจราจร</a:t>
                      </a:r>
                      <a:r>
                        <a:rPr lang="en-US" sz="24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 </a:t>
                      </a:r>
                      <a:r>
                        <a:rPr lang="en-US" sz="2400" b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    2</a:t>
                      </a:r>
                      <a:r>
                        <a:rPr lang="th-TH" sz="2400" b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 ราย</a:t>
                      </a:r>
                      <a:endParaRPr lang="en-US" sz="2400" b="1" dirty="0">
                        <a:solidFill>
                          <a:schemeClr val="tx1">
                            <a:lumMod val="50000"/>
                          </a:schemeClr>
                        </a:solidFill>
                        <a:latin typeface="BrowalliaUPC" pitchFamily="34" charset="-34"/>
                        <a:ea typeface="Calibri"/>
                        <a:cs typeface="BrowalliaUPC" pitchFamily="34" charset="-34"/>
                      </a:endParaRPr>
                    </a:p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4. Sepsis </a:t>
                      </a:r>
                      <a:r>
                        <a:rPr lang="en-US" sz="2400" b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                2 </a:t>
                      </a:r>
                      <a:r>
                        <a:rPr lang="th-TH" sz="24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ราย</a:t>
                      </a:r>
                      <a:endParaRPr lang="en-US" sz="2400" b="1" dirty="0">
                        <a:solidFill>
                          <a:schemeClr val="tx1">
                            <a:lumMod val="50000"/>
                          </a:schemeClr>
                        </a:solidFill>
                        <a:latin typeface="BrowalliaUPC" pitchFamily="34" charset="-34"/>
                        <a:ea typeface="Calibri"/>
                        <a:cs typeface="BrowalliaUPC" pitchFamily="34" charset="-34"/>
                      </a:endParaRPr>
                    </a:p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5. renal failure </a:t>
                      </a:r>
                      <a:r>
                        <a:rPr lang="en-US" sz="2400" b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       1 </a:t>
                      </a:r>
                      <a:r>
                        <a:rPr lang="th-TH" sz="24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ราย</a:t>
                      </a:r>
                      <a:endParaRPr lang="en-US" sz="2400" b="1" dirty="0">
                        <a:solidFill>
                          <a:schemeClr val="tx1">
                            <a:lumMod val="50000"/>
                          </a:schemeClr>
                        </a:solidFill>
                        <a:latin typeface="BrowalliaUPC" pitchFamily="34" charset="-34"/>
                        <a:ea typeface="Calibri"/>
                        <a:cs typeface="Browall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1. </a:t>
                      </a:r>
                      <a:r>
                        <a:rPr lang="en-US" sz="24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AMI                      3</a:t>
                      </a:r>
                      <a:r>
                        <a:rPr lang="th-TH" sz="24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ea typeface="Times New Roman"/>
                          <a:cs typeface="BrowalliaUPC" pitchFamily="34" charset="-34"/>
                        </a:rPr>
                        <a:t> </a:t>
                      </a:r>
                      <a:r>
                        <a:rPr lang="th-TH" sz="2400" b="1" dirty="0">
                          <a:solidFill>
                            <a:schemeClr val="tx1"/>
                          </a:solidFill>
                          <a:latin typeface="BrowalliaUPC" pitchFamily="34" charset="-34"/>
                          <a:ea typeface="Times New Roman"/>
                          <a:cs typeface="BrowalliaUPC" pitchFamily="34" charset="-34"/>
                        </a:rPr>
                        <a:t>ราย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BrowalliaUPC" pitchFamily="34" charset="-34"/>
                        <a:ea typeface="Calibri"/>
                        <a:cs typeface="BrowalliaUPC" pitchFamily="34" charset="-34"/>
                      </a:endParaRPr>
                    </a:p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2.</a:t>
                      </a:r>
                      <a:r>
                        <a:rPr lang="th-TH" sz="2400" b="1" dirty="0">
                          <a:solidFill>
                            <a:schemeClr val="tx1"/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 อุบัติเหตุจราจร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 </a:t>
                      </a:r>
                      <a:r>
                        <a:rPr lang="en-US" sz="24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   1 </a:t>
                      </a:r>
                      <a:r>
                        <a:rPr lang="th-TH" sz="2400" b="1" dirty="0">
                          <a:solidFill>
                            <a:schemeClr val="tx1"/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ราย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BrowalliaUPC" pitchFamily="34" charset="-34"/>
                        <a:ea typeface="Calibri"/>
                        <a:cs typeface="BrowalliaUPC" pitchFamily="34" charset="-34"/>
                      </a:endParaRPr>
                    </a:p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3.  Sepsis </a:t>
                      </a:r>
                      <a:r>
                        <a:rPr lang="en-US" sz="24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               1 </a:t>
                      </a:r>
                      <a:r>
                        <a:rPr lang="th-TH" sz="2400" b="1" dirty="0">
                          <a:solidFill>
                            <a:schemeClr val="tx1"/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ราย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BrowalliaUPC" pitchFamily="34" charset="-34"/>
                        <a:ea typeface="Calibri"/>
                        <a:cs typeface="BrowalliaUPC" pitchFamily="34" charset="-34"/>
                      </a:endParaRPr>
                    </a:p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4.  </a:t>
                      </a:r>
                      <a:r>
                        <a:rPr lang="th-TH" sz="2400" b="1" dirty="0">
                          <a:solidFill>
                            <a:schemeClr val="tx1"/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ถูกแทง </a:t>
                      </a:r>
                      <a:r>
                        <a:rPr lang="en-US" sz="24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               1 </a:t>
                      </a:r>
                      <a:r>
                        <a:rPr lang="th-TH" sz="2400" b="1" dirty="0">
                          <a:solidFill>
                            <a:schemeClr val="tx1"/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ราย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BrowalliaUPC" pitchFamily="34" charset="-34"/>
                        <a:ea typeface="Calibri"/>
                        <a:cs typeface="BrowalliaUPC" pitchFamily="34" charset="-34"/>
                      </a:endParaRPr>
                    </a:p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5. </a:t>
                      </a:r>
                      <a:r>
                        <a:rPr lang="th-TH" sz="2400" b="1" dirty="0">
                          <a:solidFill>
                            <a:schemeClr val="tx1"/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ไม่ทราบ</a:t>
                      </a:r>
                      <a:r>
                        <a:rPr lang="th-TH" sz="24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สาเหตุ </a:t>
                      </a:r>
                      <a:r>
                        <a:rPr lang="en-US" sz="24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   </a:t>
                      </a:r>
                      <a:r>
                        <a:rPr lang="th-TH" sz="24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1</a:t>
                      </a:r>
                      <a:r>
                        <a:rPr lang="en-US" sz="24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 </a:t>
                      </a:r>
                      <a:r>
                        <a:rPr lang="th-TH" sz="2400" b="1" dirty="0">
                          <a:solidFill>
                            <a:schemeClr val="tx1"/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ราย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BrowalliaUPC" pitchFamily="34" charset="-34"/>
                        <a:ea typeface="Calibri"/>
                        <a:cs typeface="Browall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indent="-457200" algn="l"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ea typeface="Times New Roman"/>
                          <a:cs typeface="BrowalliaUPC" pitchFamily="34" charset="-34"/>
                        </a:rPr>
                        <a:t>1.</a:t>
                      </a:r>
                      <a:r>
                        <a:rPr lang="th-TH" sz="24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ea typeface="Times New Roman"/>
                          <a:cs typeface="BrowalliaUPC" pitchFamily="34" charset="-34"/>
                        </a:rPr>
                        <a:t> อุบัติเหตุจราจร           4 ราย</a:t>
                      </a:r>
                    </a:p>
                    <a:p>
                      <a:pPr marL="457200" indent="-457200" algn="l"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ea typeface="Times New Roman"/>
                          <a:cs typeface="BrowalliaUPC" pitchFamily="34" charset="-34"/>
                        </a:rPr>
                        <a:t>2. AMI      </a:t>
                      </a:r>
                      <a:r>
                        <a:rPr lang="th-TH" sz="24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ea typeface="Times New Roman"/>
                          <a:cs typeface="BrowalliaUPC" pitchFamily="34" charset="-34"/>
                        </a:rPr>
                        <a:t>        </a:t>
                      </a:r>
                      <a:r>
                        <a:rPr lang="th-TH" sz="24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ea typeface="Times New Roman"/>
                          <a:cs typeface="BrowalliaUPC" pitchFamily="34" charset="-34"/>
                        </a:rPr>
                        <a:t> </a:t>
                      </a:r>
                      <a:r>
                        <a:rPr lang="th-TH" sz="24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ea typeface="Times New Roman"/>
                          <a:cs typeface="BrowalliaUPC" pitchFamily="34" charset="-34"/>
                        </a:rPr>
                        <a:t>   </a:t>
                      </a:r>
                      <a:r>
                        <a:rPr lang="en-US" sz="24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ea typeface="Times New Roman"/>
                          <a:cs typeface="BrowalliaUPC" pitchFamily="34" charset="-34"/>
                        </a:rPr>
                        <a:t>           </a:t>
                      </a:r>
                      <a:r>
                        <a:rPr lang="en-US" sz="24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2</a:t>
                      </a:r>
                      <a:r>
                        <a:rPr lang="en-US" sz="24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 </a:t>
                      </a:r>
                      <a:r>
                        <a:rPr lang="th-TH" sz="24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 </a:t>
                      </a:r>
                      <a:r>
                        <a:rPr lang="th-TH" sz="24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ราย</a:t>
                      </a:r>
                    </a:p>
                    <a:p>
                      <a:pPr marL="457200" indent="-457200" algn="l"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3.</a:t>
                      </a:r>
                      <a:r>
                        <a:rPr lang="en-US" sz="24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 Hemorrhagic stroke  2 </a:t>
                      </a:r>
                      <a:r>
                        <a:rPr lang="th-TH" sz="24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ราย</a:t>
                      </a:r>
                      <a:endParaRPr lang="en-US" sz="2400" b="1" baseline="0" dirty="0" smtClean="0">
                        <a:solidFill>
                          <a:schemeClr val="tx1"/>
                        </a:solidFill>
                        <a:latin typeface="BrowalliaUPC" pitchFamily="34" charset="-34"/>
                        <a:ea typeface="Calibri"/>
                        <a:cs typeface="BrowalliaUPC" pitchFamily="34" charset="-34"/>
                      </a:endParaRPr>
                    </a:p>
                    <a:p>
                      <a:pPr marL="457200" indent="-457200" algn="l"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4. </a:t>
                      </a:r>
                      <a:r>
                        <a:rPr lang="en-US" sz="24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CKD</a:t>
                      </a:r>
                      <a:r>
                        <a:rPr lang="en-US" sz="24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 </a:t>
                      </a:r>
                      <a:r>
                        <a:rPr lang="th-TH" sz="24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(</a:t>
                      </a:r>
                      <a:r>
                        <a:rPr lang="en-US" sz="24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stage 5 </a:t>
                      </a:r>
                      <a:r>
                        <a:rPr lang="th-TH" sz="24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)</a:t>
                      </a:r>
                      <a:r>
                        <a:rPr lang="en-US" sz="24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           1 </a:t>
                      </a:r>
                      <a:r>
                        <a:rPr lang="th-TH" sz="24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ราย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5. </a:t>
                      </a:r>
                      <a:r>
                        <a:rPr lang="th-TH" sz="2400" b="1" baseline="0" dirty="0" err="1" smtClean="0">
                          <a:solidFill>
                            <a:schemeClr val="tx1"/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ไฟซ็อต</a:t>
                      </a:r>
                      <a:r>
                        <a:rPr lang="th-TH" sz="24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               </a:t>
                      </a:r>
                      <a:r>
                        <a:rPr lang="en-US" sz="24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        1 </a:t>
                      </a:r>
                      <a:r>
                        <a:rPr lang="th-TH" sz="24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ราย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6. </a:t>
                      </a:r>
                      <a:r>
                        <a:rPr lang="en-US" sz="24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IHD                             1 </a:t>
                      </a:r>
                      <a:r>
                        <a:rPr lang="th-TH" sz="2400" b="1" baseline="0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ราย</a:t>
                      </a:r>
                    </a:p>
                    <a:p>
                      <a:pPr marL="457200" indent="-457200" algn="l">
                        <a:spcBef>
                          <a:spcPts val="600"/>
                        </a:spcBef>
                        <a:spcAft>
                          <a:spcPts val="0"/>
                        </a:spcAft>
                        <a:buAutoNum type="arabicPeriod" startAt="3"/>
                      </a:pPr>
                      <a:endParaRPr lang="en-US" sz="2400" b="1" dirty="0">
                        <a:solidFill>
                          <a:schemeClr val="tx1"/>
                        </a:solidFill>
                        <a:latin typeface="BrowalliaUPC" pitchFamily="34" charset="-34"/>
                        <a:ea typeface="Calibri"/>
                        <a:cs typeface="BrowalliaUPC" pitchFamily="34" charset="-34"/>
                      </a:endParaRPr>
                    </a:p>
                  </a:txBody>
                  <a:tcPr marL="68580" marR="68580" marT="0" marB="0"/>
                </a:tc>
              </a:tr>
              <a:tr h="2163252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รวม   1</a:t>
                      </a:r>
                      <a:r>
                        <a:rPr lang="en-US" sz="2400" b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4</a:t>
                      </a:r>
                      <a:r>
                        <a:rPr lang="th-TH" sz="2400" b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  ราย</a:t>
                      </a:r>
                      <a:endParaRPr lang="en-US" sz="2400" b="1" dirty="0">
                        <a:solidFill>
                          <a:schemeClr val="tx1">
                            <a:lumMod val="50000"/>
                          </a:schemeClr>
                        </a:solidFill>
                        <a:latin typeface="BrowalliaUPC" pitchFamily="34" charset="-34"/>
                        <a:ea typeface="Calibri"/>
                        <a:cs typeface="Browall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 รวม   7  ราย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BrowalliaUPC" pitchFamily="34" charset="-34"/>
                        <a:ea typeface="Calibri"/>
                        <a:cs typeface="Browall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indent="-457200" algn="l">
                        <a:spcBef>
                          <a:spcPts val="600"/>
                        </a:spcBef>
                        <a:spcAft>
                          <a:spcPts val="0"/>
                        </a:spcAft>
                        <a:buAutoNum type="arabicPeriod" startAt="3"/>
                      </a:pPr>
                      <a:r>
                        <a:rPr lang="th-TH" sz="24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ea typeface="Calibri"/>
                          <a:cs typeface="BrowalliaUPC" pitchFamily="34" charset="-34"/>
                        </a:rPr>
                        <a:t>รวม  11 ราย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BrowalliaUPC" pitchFamily="34" charset="-34"/>
                        <a:ea typeface="Calibri"/>
                        <a:cs typeface="BrowalliaUPC" pitchFamily="34" charset="-3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0" y="0"/>
            <a:ext cx="9144000" cy="715089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Un plan Tube 2557- 2559</a:t>
            </a:r>
          </a:p>
        </p:txBody>
      </p:sp>
      <p:graphicFrame>
        <p:nvGraphicFramePr>
          <p:cNvPr id="20" name="ตาราง 19"/>
          <p:cNvGraphicFramePr>
            <a:graphicFrameLocks noGrp="1"/>
          </p:cNvGraphicFramePr>
          <p:nvPr/>
        </p:nvGraphicFramePr>
        <p:xfrm>
          <a:off x="428596" y="857232"/>
          <a:ext cx="8215370" cy="3261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3073"/>
                <a:gridCol w="1071569"/>
                <a:gridCol w="1643075"/>
                <a:gridCol w="1143007"/>
                <a:gridCol w="1643075"/>
                <a:gridCol w="1071571"/>
              </a:tblGrid>
              <a:tr h="130627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2557</a:t>
                      </a:r>
                      <a:endParaRPr lang="th-TH" dirty="0">
                        <a:solidFill>
                          <a:schemeClr val="tx1">
                            <a:lumMod val="50000"/>
                          </a:schemeClr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dirty="0">
                        <a:solidFill>
                          <a:schemeClr val="tx1">
                            <a:lumMod val="50000"/>
                          </a:schemeClr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2558</a:t>
                      </a:r>
                      <a:endParaRPr lang="th-TH" dirty="0">
                        <a:solidFill>
                          <a:schemeClr val="tx1">
                            <a:lumMod val="50000"/>
                          </a:schemeClr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dirty="0">
                        <a:solidFill>
                          <a:schemeClr val="tx1">
                            <a:lumMod val="50000"/>
                          </a:schemeClr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2559</a:t>
                      </a:r>
                      <a:endParaRPr lang="th-TH" dirty="0">
                        <a:solidFill>
                          <a:schemeClr val="tx1">
                            <a:lumMod val="50000"/>
                          </a:schemeClr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dirty="0">
                        <a:solidFill>
                          <a:schemeClr val="tx1">
                            <a:lumMod val="50000"/>
                          </a:schemeClr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  <a:tr h="137896">
                <a:tc>
                  <a:txBody>
                    <a:bodyPr/>
                    <a:lstStyle/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endParaRPr lang="th-TH" sz="24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marR="0" indent="-4572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จำนวน</a:t>
                      </a:r>
                      <a:endParaRPr lang="th-TH" sz="24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indent="-457200" algn="l">
                        <a:buFont typeface="+mj-lt"/>
                        <a:buAutoNum type="arabicPeriod"/>
                      </a:pPr>
                      <a:endParaRPr lang="th-TH" sz="24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indent="-457200" algn="ctr">
                        <a:buFont typeface="+mj-lt"/>
                        <a:buNone/>
                      </a:pPr>
                      <a:r>
                        <a:rPr lang="th-TH" sz="24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จำนวน</a:t>
                      </a:r>
                      <a:endParaRPr lang="th-TH" sz="24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14350" indent="-514350" algn="l">
                        <a:buNone/>
                      </a:pPr>
                      <a:endParaRPr lang="th-TH" sz="24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14350" indent="-514350" algn="ctr">
                        <a:buNone/>
                      </a:pPr>
                      <a:r>
                        <a:rPr lang="th-TH" sz="24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จำนวน</a:t>
                      </a:r>
                      <a:endParaRPr lang="th-TH" sz="24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  <a:tr h="137896">
                <a:tc>
                  <a:txBody>
                    <a:bodyPr/>
                    <a:lstStyle/>
                    <a:p>
                      <a:pPr algn="l"/>
                      <a:r>
                        <a:rPr lang="en-US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pneumonia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6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Pneumonia</a:t>
                      </a:r>
                      <a:r>
                        <a:rPr lang="th-TH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 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3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Pneumonia</a:t>
                      </a:r>
                      <a:endParaRPr lang="th-TH" sz="2400" b="1" dirty="0" smtClean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7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  <a:tr h="137896">
                <a:tc>
                  <a:txBody>
                    <a:bodyPr/>
                    <a:lstStyle/>
                    <a:p>
                      <a:pPr algn="l"/>
                      <a:r>
                        <a:rPr lang="en-US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CHF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1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Epilepsy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1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HI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1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  <a:tr h="137896">
                <a:tc>
                  <a:txBody>
                    <a:bodyPr/>
                    <a:lstStyle/>
                    <a:p>
                      <a:pPr algn="l"/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CA</a:t>
                      </a:r>
                      <a:r>
                        <a:rPr lang="en-US" sz="2400" b="1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 lung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1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  <a:tr h="137896">
                <a:tc>
                  <a:txBody>
                    <a:bodyPr/>
                    <a:lstStyle/>
                    <a:p>
                      <a:pPr algn="l"/>
                      <a:endParaRPr lang="th-TH" sz="2400" b="1" dirty="0">
                        <a:solidFill>
                          <a:srgbClr val="FF000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2400" b="1" dirty="0">
                        <a:solidFill>
                          <a:srgbClr val="FF000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AMI</a:t>
                      </a:r>
                      <a:endParaRPr lang="th-TH" sz="24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1</a:t>
                      </a:r>
                      <a:endParaRPr lang="th-TH" sz="24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h-TH" sz="2400" b="1" dirty="0">
                        <a:solidFill>
                          <a:srgbClr val="FF000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2400" b="1" dirty="0">
                        <a:solidFill>
                          <a:srgbClr val="FF000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  <a:tr h="137896"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รวม</a:t>
                      </a:r>
                      <a:endParaRPr lang="th-TH" sz="24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7</a:t>
                      </a:r>
                      <a:endParaRPr lang="th-TH" sz="24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th-TH" sz="24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6</a:t>
                      </a:r>
                      <a:endParaRPr lang="th-TH" sz="24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24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รวม</a:t>
                      </a:r>
                      <a:endParaRPr lang="th-TH" sz="24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8</a:t>
                      </a:r>
                      <a:endParaRPr lang="th-TH" sz="24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คำบรรยายภาพแบบสี่เหลี่ยม 3"/>
          <p:cNvSpPr/>
          <p:nvPr/>
        </p:nvSpPr>
        <p:spPr>
          <a:xfrm>
            <a:off x="428596" y="4643446"/>
            <a:ext cx="2214578" cy="1285884"/>
          </a:xfrm>
          <a:prstGeom prst="wedgeRectCallout">
            <a:avLst>
              <a:gd name="adj1" fmla="val 38971"/>
              <a:gd name="adj2" fmla="val -97246"/>
            </a:avLst>
          </a:prstGeom>
          <a:ln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defRPr/>
            </a:pPr>
            <a:endParaRPr lang="th-TH" sz="2400" b="1" dirty="0" smtClean="0">
              <a:latin typeface="BrowalliaUPC" pitchFamily="34" charset="-34"/>
              <a:cs typeface="BrowalliaUPC" pitchFamily="34" charset="-34"/>
            </a:endParaRPr>
          </a:p>
          <a:p>
            <a:pPr>
              <a:defRPr/>
            </a:pPr>
            <a:r>
              <a:rPr lang="th-TH" sz="2400" b="1" dirty="0" smtClean="0">
                <a:latin typeface="BrowalliaUPC" pitchFamily="34" charset="-34"/>
                <a:cs typeface="BrowalliaUPC" pitchFamily="34" charset="-34"/>
              </a:rPr>
              <a:t>เสียชีวิตหลังส่งต่อ</a:t>
            </a:r>
            <a:endParaRPr lang="en-US" sz="2400" b="1" dirty="0" smtClean="0">
              <a:latin typeface="BrowalliaUPC" pitchFamily="34" charset="-34"/>
              <a:cs typeface="BrowalliaUPC" pitchFamily="34" charset="-34"/>
            </a:endParaRPr>
          </a:p>
          <a:p>
            <a:pPr>
              <a:defRPr/>
            </a:pPr>
            <a:r>
              <a:rPr lang="en-US" sz="2400" b="1" dirty="0" smtClean="0">
                <a:latin typeface="BrowalliaUPC" pitchFamily="34" charset="-34"/>
                <a:cs typeface="BrowalliaUPC" pitchFamily="34" charset="-34"/>
              </a:rPr>
              <a:t>Pneumonia     2 </a:t>
            </a:r>
            <a:r>
              <a:rPr lang="th-TH" sz="2400" b="1" dirty="0" smtClean="0">
                <a:latin typeface="BrowalliaUPC" pitchFamily="34" charset="-34"/>
                <a:cs typeface="BrowalliaUPC" pitchFamily="34" charset="-34"/>
              </a:rPr>
              <a:t>ราย</a:t>
            </a:r>
            <a:endParaRPr lang="en-US" sz="2400" b="1" dirty="0" smtClean="0">
              <a:latin typeface="BrowalliaUPC" pitchFamily="34" charset="-34"/>
              <a:cs typeface="BrowalliaUPC" pitchFamily="34" charset="-34"/>
            </a:endParaRPr>
          </a:p>
          <a:p>
            <a:pPr>
              <a:defRPr/>
            </a:pPr>
            <a:r>
              <a:rPr lang="en-US" sz="2400" b="1" dirty="0" smtClean="0">
                <a:latin typeface="BrowalliaUPC" pitchFamily="34" charset="-34"/>
                <a:cs typeface="BrowalliaUPC" pitchFamily="34" charset="-34"/>
              </a:rPr>
              <a:t>CHF                  1 </a:t>
            </a:r>
            <a:r>
              <a:rPr lang="th-TH" sz="2400" b="1" dirty="0" smtClean="0">
                <a:latin typeface="BrowalliaUPC" pitchFamily="34" charset="-34"/>
                <a:cs typeface="BrowalliaUPC" pitchFamily="34" charset="-34"/>
              </a:rPr>
              <a:t>ราย</a:t>
            </a:r>
          </a:p>
          <a:p>
            <a:pPr algn="ctr"/>
            <a:endParaRPr lang="th-TH" dirty="0"/>
          </a:p>
        </p:txBody>
      </p:sp>
      <p:sp>
        <p:nvSpPr>
          <p:cNvPr id="5" name="คำบรรยายภาพแบบสี่เหลี่ยม 4"/>
          <p:cNvSpPr/>
          <p:nvPr/>
        </p:nvSpPr>
        <p:spPr>
          <a:xfrm>
            <a:off x="3000364" y="4643446"/>
            <a:ext cx="2214578" cy="1285884"/>
          </a:xfrm>
          <a:prstGeom prst="wedgeRectCallout">
            <a:avLst>
              <a:gd name="adj1" fmla="val 46640"/>
              <a:gd name="adj2" fmla="val -104356"/>
            </a:avLst>
          </a:prstGeom>
          <a:ln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defRPr/>
            </a:pPr>
            <a:endParaRPr lang="th-TH" sz="2400" b="1" dirty="0" smtClean="0">
              <a:latin typeface="BrowalliaUPC" pitchFamily="34" charset="-34"/>
              <a:cs typeface="BrowalliaUPC" pitchFamily="34" charset="-34"/>
            </a:endParaRPr>
          </a:p>
          <a:p>
            <a:pPr>
              <a:defRPr/>
            </a:pPr>
            <a:r>
              <a:rPr lang="th-TH" sz="2400" b="1" dirty="0" smtClean="0">
                <a:latin typeface="BrowalliaUPC" pitchFamily="34" charset="-34"/>
                <a:cs typeface="BrowalliaUPC" pitchFamily="34" charset="-34"/>
              </a:rPr>
              <a:t>เสียชีวิตหลังส่งต่อ</a:t>
            </a:r>
            <a:endParaRPr lang="en-US" sz="2400" b="1" dirty="0" smtClean="0">
              <a:latin typeface="BrowalliaUPC" pitchFamily="34" charset="-34"/>
              <a:cs typeface="BrowalliaUPC" pitchFamily="34" charset="-34"/>
            </a:endParaRPr>
          </a:p>
          <a:p>
            <a:pPr>
              <a:defRPr/>
            </a:pPr>
            <a:r>
              <a:rPr lang="en-US" sz="2400" b="1" dirty="0" smtClean="0">
                <a:latin typeface="BrowalliaUPC" pitchFamily="34" charset="-34"/>
                <a:cs typeface="BrowalliaUPC" pitchFamily="34" charset="-34"/>
              </a:rPr>
              <a:t>Pneumonia     1 </a:t>
            </a:r>
            <a:r>
              <a:rPr lang="th-TH" sz="2400" b="1" dirty="0" smtClean="0">
                <a:latin typeface="BrowalliaUPC" pitchFamily="34" charset="-34"/>
                <a:cs typeface="BrowalliaUPC" pitchFamily="34" charset="-34"/>
              </a:rPr>
              <a:t>ราย</a:t>
            </a:r>
            <a:endParaRPr lang="en-US" sz="2400" b="1" dirty="0" smtClean="0">
              <a:latin typeface="BrowalliaUPC" pitchFamily="34" charset="-34"/>
              <a:cs typeface="BrowalliaUPC" pitchFamily="34" charset="-34"/>
            </a:endParaRPr>
          </a:p>
          <a:p>
            <a:pPr>
              <a:defRPr/>
            </a:pPr>
            <a:r>
              <a:rPr lang="en-US" sz="2400" b="1" dirty="0" smtClean="0">
                <a:latin typeface="BrowalliaUPC" pitchFamily="34" charset="-34"/>
                <a:cs typeface="BrowalliaUPC" pitchFamily="34" charset="-34"/>
              </a:rPr>
              <a:t>AMI                  1 </a:t>
            </a:r>
            <a:r>
              <a:rPr lang="th-TH" sz="2400" b="1" dirty="0" smtClean="0">
                <a:latin typeface="BrowalliaUPC" pitchFamily="34" charset="-34"/>
                <a:cs typeface="BrowalliaUPC" pitchFamily="34" charset="-34"/>
              </a:rPr>
              <a:t>ราย</a:t>
            </a:r>
          </a:p>
          <a:p>
            <a:pPr algn="ctr"/>
            <a:endParaRPr lang="th-TH" dirty="0"/>
          </a:p>
        </p:txBody>
      </p:sp>
      <p:sp>
        <p:nvSpPr>
          <p:cNvPr id="6" name="คำบรรยายภาพแบบสี่เหลี่ยม 5"/>
          <p:cNvSpPr/>
          <p:nvPr/>
        </p:nvSpPr>
        <p:spPr>
          <a:xfrm>
            <a:off x="5572132" y="4357694"/>
            <a:ext cx="2214578" cy="1285884"/>
          </a:xfrm>
          <a:prstGeom prst="wedgeRectCallout">
            <a:avLst>
              <a:gd name="adj1" fmla="val 58436"/>
              <a:gd name="adj2" fmla="val -83023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defRPr/>
            </a:pPr>
            <a:endParaRPr lang="th-TH" sz="2400" b="1" dirty="0" smtClean="0">
              <a:latin typeface="BrowalliaUPC" pitchFamily="34" charset="-34"/>
              <a:cs typeface="BrowalliaUPC" pitchFamily="34" charset="-34"/>
            </a:endParaRPr>
          </a:p>
          <a:p>
            <a:pPr>
              <a:defRPr/>
            </a:pPr>
            <a:r>
              <a:rPr lang="th-TH" sz="2400" b="1" dirty="0" smtClean="0">
                <a:latin typeface="BrowalliaUPC" pitchFamily="34" charset="-34"/>
                <a:cs typeface="BrowalliaUPC" pitchFamily="34" charset="-34"/>
              </a:rPr>
              <a:t>เสียชีวิตหลังส่งต่อ</a:t>
            </a:r>
            <a:endParaRPr lang="en-US" sz="2400" b="1" dirty="0" smtClean="0">
              <a:latin typeface="BrowalliaUPC" pitchFamily="34" charset="-34"/>
              <a:cs typeface="BrowalliaUPC" pitchFamily="34" charset="-34"/>
            </a:endParaRPr>
          </a:p>
          <a:p>
            <a:pPr>
              <a:defRPr/>
            </a:pPr>
            <a:r>
              <a:rPr lang="en-US" sz="2400" b="1" dirty="0" smtClean="0">
                <a:latin typeface="BrowalliaUPC" pitchFamily="34" charset="-34"/>
                <a:cs typeface="BrowalliaUPC" pitchFamily="34" charset="-34"/>
              </a:rPr>
              <a:t>Pneumonia     1 </a:t>
            </a:r>
            <a:r>
              <a:rPr lang="th-TH" sz="2400" b="1" dirty="0" smtClean="0">
                <a:latin typeface="BrowalliaUPC" pitchFamily="34" charset="-34"/>
                <a:cs typeface="BrowalliaUPC" pitchFamily="34" charset="-34"/>
              </a:rPr>
              <a:t>ราย</a:t>
            </a:r>
            <a:endParaRPr lang="en-US" sz="2400" b="1" dirty="0" smtClean="0">
              <a:latin typeface="BrowalliaUPC" pitchFamily="34" charset="-34"/>
              <a:cs typeface="BrowalliaUPC" pitchFamily="34" charset="-34"/>
            </a:endParaRPr>
          </a:p>
          <a:p>
            <a:pPr>
              <a:defRPr/>
            </a:pPr>
            <a:r>
              <a:rPr lang="en-US" sz="2400" b="1" dirty="0" smtClean="0">
                <a:latin typeface="BrowalliaUPC" pitchFamily="34" charset="-34"/>
                <a:cs typeface="BrowalliaUPC" pitchFamily="34" charset="-34"/>
              </a:rPr>
              <a:t>HI                     1 </a:t>
            </a:r>
            <a:r>
              <a:rPr lang="th-TH" sz="2400" b="1" dirty="0" smtClean="0">
                <a:latin typeface="BrowalliaUPC" pitchFamily="34" charset="-34"/>
                <a:cs typeface="BrowalliaUPC" pitchFamily="34" charset="-34"/>
              </a:rPr>
              <a:t>ราย</a:t>
            </a:r>
          </a:p>
          <a:p>
            <a:pPr algn="ctr"/>
            <a:endParaRPr lang="th-TH" dirty="0"/>
          </a:p>
        </p:txBody>
      </p:sp>
      <p:sp>
        <p:nvSpPr>
          <p:cNvPr id="7" name="คำบรรยายภาพแบบสี่เหลี่ยม 6"/>
          <p:cNvSpPr/>
          <p:nvPr/>
        </p:nvSpPr>
        <p:spPr>
          <a:xfrm>
            <a:off x="5786446" y="5786454"/>
            <a:ext cx="3143272" cy="857256"/>
          </a:xfrm>
          <a:prstGeom prst="wedgeRectCallout">
            <a:avLst>
              <a:gd name="adj1" fmla="val 25633"/>
              <a:gd name="adj2" fmla="val -259581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defRPr/>
            </a:pPr>
            <a:endParaRPr lang="th-TH" sz="2400" b="1" dirty="0" smtClean="0">
              <a:latin typeface="BrowalliaUPC" pitchFamily="34" charset="-34"/>
              <a:cs typeface="BrowalliaUPC" pitchFamily="34" charset="-34"/>
            </a:endParaRPr>
          </a:p>
          <a:p>
            <a:pPr>
              <a:defRPr/>
            </a:pPr>
            <a:r>
              <a:rPr lang="th-TH" sz="2400" b="1" dirty="0" smtClean="0">
                <a:latin typeface="BrowalliaUPC" pitchFamily="34" charset="-34"/>
                <a:cs typeface="BrowalliaUPC" pitchFamily="34" charset="-34"/>
              </a:rPr>
              <a:t>เสียชีวิตหลังส่งต่อ  </a:t>
            </a:r>
            <a:r>
              <a:rPr lang="en-US" sz="2400" b="1" dirty="0" smtClean="0">
                <a:latin typeface="BrowalliaUPC" pitchFamily="34" charset="-34"/>
                <a:cs typeface="BrowalliaUPC" pitchFamily="34" charset="-34"/>
              </a:rPr>
              <a:t>LR</a:t>
            </a:r>
          </a:p>
          <a:p>
            <a:pPr>
              <a:defRPr/>
            </a:pPr>
            <a:r>
              <a:rPr lang="en-US" sz="2400" b="1" dirty="0" smtClean="0">
                <a:latin typeface="BrowalliaUPC" pitchFamily="34" charset="-34"/>
                <a:cs typeface="BrowalliaUPC" pitchFamily="34" charset="-34"/>
              </a:rPr>
              <a:t>Plan tube BA                  1 </a:t>
            </a:r>
            <a:r>
              <a:rPr lang="th-TH" sz="2400" b="1" dirty="0" smtClean="0">
                <a:latin typeface="BrowalliaUPC" pitchFamily="34" charset="-34"/>
                <a:cs typeface="BrowalliaUPC" pitchFamily="34" charset="-34"/>
              </a:rPr>
              <a:t>ราย</a:t>
            </a:r>
          </a:p>
          <a:p>
            <a:pPr algn="ctr"/>
            <a:endParaRPr lang="th-TH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0" y="71414"/>
            <a:ext cx="9144000" cy="715089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Revisit </a:t>
            </a:r>
            <a:r>
              <a:rPr lang="th-TH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ได้ </a:t>
            </a:r>
            <a:r>
              <a:rPr lang="en-US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Admit /</a:t>
            </a:r>
            <a:r>
              <a:rPr lang="th-TH" sz="3600" b="1" dirty="0" smtClean="0">
                <a:solidFill>
                  <a:srgbClr val="002060"/>
                </a:solidFill>
                <a:latin typeface="Browallia New" pitchFamily="34" charset="-34"/>
                <a:ea typeface="Tahoma" pitchFamily="34" charset="0"/>
                <a:cs typeface="Browallia New" pitchFamily="34" charset="-34"/>
              </a:rPr>
              <a:t>ได้ส่งต่อ 5 โรคแรก 2557- 2559</a:t>
            </a:r>
          </a:p>
        </p:txBody>
      </p:sp>
      <p:graphicFrame>
        <p:nvGraphicFramePr>
          <p:cNvPr id="20" name="ตาราง 19"/>
          <p:cNvGraphicFramePr>
            <a:graphicFrameLocks noGrp="1"/>
          </p:cNvGraphicFramePr>
          <p:nvPr/>
        </p:nvGraphicFramePr>
        <p:xfrm>
          <a:off x="428597" y="863647"/>
          <a:ext cx="8215370" cy="563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49"/>
                <a:gridCol w="928693"/>
                <a:gridCol w="1785951"/>
                <a:gridCol w="1000131"/>
                <a:gridCol w="1785951"/>
                <a:gridCol w="928695"/>
              </a:tblGrid>
              <a:tr h="130627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2557</a:t>
                      </a:r>
                      <a:endParaRPr lang="th-TH" dirty="0">
                        <a:solidFill>
                          <a:schemeClr val="tx1">
                            <a:lumMod val="50000"/>
                          </a:schemeClr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dirty="0">
                        <a:solidFill>
                          <a:schemeClr val="tx1">
                            <a:lumMod val="50000"/>
                          </a:schemeClr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2558</a:t>
                      </a:r>
                      <a:endParaRPr lang="th-TH" dirty="0">
                        <a:solidFill>
                          <a:schemeClr val="tx1">
                            <a:lumMod val="50000"/>
                          </a:schemeClr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dirty="0">
                        <a:solidFill>
                          <a:schemeClr val="tx1">
                            <a:lumMod val="50000"/>
                          </a:schemeClr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2559</a:t>
                      </a:r>
                      <a:endParaRPr lang="th-TH" dirty="0">
                        <a:solidFill>
                          <a:schemeClr val="tx1">
                            <a:lumMod val="50000"/>
                          </a:schemeClr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dirty="0">
                        <a:solidFill>
                          <a:schemeClr val="tx1">
                            <a:lumMod val="50000"/>
                          </a:schemeClr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  <a:tr h="137896">
                <a:tc>
                  <a:txBody>
                    <a:bodyPr/>
                    <a:lstStyle/>
                    <a:p>
                      <a:pPr algn="ctr"/>
                      <a:endParaRPr lang="th-TH" sz="24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จำนวน</a:t>
                      </a:r>
                      <a:endParaRPr lang="th-TH" sz="24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24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จำนวน</a:t>
                      </a:r>
                      <a:endParaRPr lang="th-TH" sz="24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24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chemeClr val="tx1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จำนวน</a:t>
                      </a:r>
                      <a:endParaRPr lang="th-TH" sz="2400" b="1" dirty="0">
                        <a:solidFill>
                          <a:schemeClr val="tx1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  <a:tr h="137896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FF000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ทั้งหมด</a:t>
                      </a:r>
                      <a:endParaRPr lang="th-TH" sz="2400" b="1" dirty="0">
                        <a:solidFill>
                          <a:srgbClr val="FF000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FF000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87</a:t>
                      </a:r>
                      <a:r>
                        <a:rPr lang="th-TH" sz="2400" b="1" dirty="0" smtClean="0">
                          <a:solidFill>
                            <a:srgbClr val="FF000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 </a:t>
                      </a:r>
                      <a:endParaRPr lang="th-TH" sz="2400" b="1" dirty="0">
                        <a:solidFill>
                          <a:srgbClr val="FF000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solidFill>
                            <a:srgbClr val="FF000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ทั้งหมด</a:t>
                      </a:r>
                      <a:endParaRPr lang="th-TH" sz="2400" b="1" dirty="0">
                        <a:solidFill>
                          <a:srgbClr val="FF000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FF000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98</a:t>
                      </a:r>
                      <a:endParaRPr lang="th-TH" sz="2400" b="1" dirty="0">
                        <a:solidFill>
                          <a:srgbClr val="FF000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solidFill>
                            <a:srgbClr val="FF000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ทั้งหมด</a:t>
                      </a:r>
                      <a:endParaRPr lang="th-TH" sz="2400" b="1" dirty="0">
                        <a:solidFill>
                          <a:srgbClr val="FF000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FF000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113</a:t>
                      </a:r>
                      <a:endParaRPr lang="th-TH" sz="2400" b="1" dirty="0">
                        <a:solidFill>
                          <a:srgbClr val="FF000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  <a:tr h="137896"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Dyspepsia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14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Diarrhea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12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Diarrhea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4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  <a:tr h="1378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Acute </a:t>
                      </a:r>
                      <a:r>
                        <a:rPr lang="en-US" sz="2400" b="1" dirty="0" err="1" smtClean="0">
                          <a:latin typeface="BrowalliaUPC" pitchFamily="34" charset="-34"/>
                          <a:cs typeface="BrowalliaUPC" pitchFamily="34" charset="-34"/>
                        </a:rPr>
                        <a:t>bronchiolitis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13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Dyspepsia</a:t>
                      </a:r>
                      <a:endParaRPr lang="th-TH" sz="2400" b="1" dirty="0" smtClean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10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Status</a:t>
                      </a:r>
                      <a:r>
                        <a:rPr lang="en-US" sz="2400" b="1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 asthmatics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3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  <a:tr h="1378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Diarrhea</a:t>
                      </a:r>
                      <a:endParaRPr lang="th-TH" sz="2400" b="1" dirty="0" smtClean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10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Acute </a:t>
                      </a:r>
                      <a:r>
                        <a:rPr lang="en-US" sz="2400" b="1" dirty="0" err="1" smtClean="0">
                          <a:latin typeface="BrowalliaUPC" pitchFamily="34" charset="-34"/>
                          <a:cs typeface="BrowalliaUPC" pitchFamily="34" charset="-34"/>
                        </a:rPr>
                        <a:t>bronchiolitis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8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COPD  EA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 2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  <a:tr h="137896"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Dizziness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5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tonsillitis</a:t>
                      </a:r>
                      <a:endParaRPr lang="th-TH" sz="2400" b="1" dirty="0" smtClean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6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Acute </a:t>
                      </a:r>
                      <a:r>
                        <a:rPr lang="en-US" sz="2400" b="1" dirty="0" err="1" smtClean="0">
                          <a:latin typeface="BrowalliaUPC" pitchFamily="34" charset="-34"/>
                          <a:cs typeface="BrowalliaUPC" pitchFamily="34" charset="-34"/>
                        </a:rPr>
                        <a:t>bronchiolitis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2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  <a:tr h="137896"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Acute </a:t>
                      </a:r>
                      <a:r>
                        <a:rPr lang="en-US" sz="2400" b="1" dirty="0" err="1" smtClean="0">
                          <a:latin typeface="BrowalliaUPC" pitchFamily="34" charset="-34"/>
                          <a:cs typeface="BrowalliaUPC" pitchFamily="34" charset="-34"/>
                        </a:rPr>
                        <a:t>pharyngitis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4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Dizziness</a:t>
                      </a:r>
                      <a:endParaRPr lang="th-TH" sz="2400" b="1" dirty="0" smtClean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4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tonsillitis</a:t>
                      </a:r>
                      <a:endParaRPr lang="th-TH" sz="2400" b="1" dirty="0" smtClean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BrowalliaUPC" pitchFamily="34" charset="-34"/>
                          <a:cs typeface="BrowalliaUPC" pitchFamily="34" charset="-34"/>
                        </a:rPr>
                        <a:t>2</a:t>
                      </a:r>
                      <a:endParaRPr lang="th-TH" sz="2400" b="1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  <a:tr h="137896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FF000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ได้ส่งต่อ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FF000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6</a:t>
                      </a:r>
                      <a:endParaRPr lang="th-TH" sz="2400" b="1" dirty="0">
                        <a:solidFill>
                          <a:srgbClr val="FF000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solidFill>
                            <a:srgbClr val="FF000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ได้ส่งต่อ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FF000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10</a:t>
                      </a:r>
                      <a:endParaRPr lang="th-TH" sz="2400" b="1" dirty="0">
                        <a:solidFill>
                          <a:srgbClr val="FF000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solidFill>
                            <a:srgbClr val="FF000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ได้ส่งต่อ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FF0000"/>
                          </a:solidFill>
                          <a:latin typeface="BrowalliaUPC" pitchFamily="34" charset="-34"/>
                          <a:cs typeface="BrowalliaUPC" pitchFamily="34" charset="-34"/>
                        </a:rPr>
                        <a:t>13</a:t>
                      </a:r>
                      <a:endParaRPr lang="th-TH" sz="2400" b="1" dirty="0">
                        <a:solidFill>
                          <a:srgbClr val="FF0000"/>
                        </a:solidFill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pu_template_399">
  <a:themeElements>
    <a:clrScheme name="รถไฟใต้ดิน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กระบวนการหลอม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13464</TotalTime>
  <Words>4282</Words>
  <Application>Microsoft Office PowerPoint</Application>
  <PresentationFormat>นำเสนอทางหน้าจอ (4:3)</PresentationFormat>
  <Paragraphs>909</Paragraphs>
  <Slides>56</Slides>
  <Notes>6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56</vt:i4>
      </vt:variant>
    </vt:vector>
  </HeadingPairs>
  <TitlesOfParts>
    <vt:vector size="57" baseType="lpstr">
      <vt:lpstr>dpu_template_399</vt:lpstr>
      <vt:lpstr>ภาพนิ่ง 1</vt:lpstr>
      <vt:lpstr>ภาพนิ่ง 2</vt:lpstr>
      <vt:lpstr>ภาพนิ่ง 3</vt:lpstr>
      <vt:lpstr>ภาพนิ่ง 4</vt:lpstr>
      <vt:lpstr>ภาพนิ่ง 5</vt:lpstr>
      <vt:lpstr>ภาพนิ่ง 6</vt:lpstr>
      <vt:lpstr>ภาพนิ่ง 7</vt:lpstr>
      <vt:lpstr>ภาพนิ่ง 8</vt:lpstr>
      <vt:lpstr>ภาพนิ่ง 9</vt:lpstr>
      <vt:lpstr>ภาพนิ่ง 10</vt:lpstr>
      <vt:lpstr>ภาพนิ่ง 11</vt:lpstr>
      <vt:lpstr>ภาพนิ่ง 12</vt:lpstr>
      <vt:lpstr>ภาพนิ่ง 13</vt:lpstr>
      <vt:lpstr>ภาพนิ่ง 14</vt:lpstr>
      <vt:lpstr>ภาพนิ่ง 15</vt:lpstr>
      <vt:lpstr>ภาพนิ่ง 16</vt:lpstr>
      <vt:lpstr>ภาพนิ่ง 17</vt:lpstr>
      <vt:lpstr>ภาพนิ่ง 18</vt:lpstr>
      <vt:lpstr>ภาพนิ่ง 19</vt:lpstr>
      <vt:lpstr>ภาพนิ่ง 20</vt:lpstr>
      <vt:lpstr>ภาพนิ่ง 21</vt:lpstr>
      <vt:lpstr>ภาพนิ่ง 22</vt:lpstr>
      <vt:lpstr>ภาพนิ่ง 23</vt:lpstr>
      <vt:lpstr>ภาพนิ่ง 24</vt:lpstr>
      <vt:lpstr>ภาพนิ่ง 25</vt:lpstr>
      <vt:lpstr>ภาพนิ่ง 26</vt:lpstr>
      <vt:lpstr>ภาพนิ่ง 27</vt:lpstr>
      <vt:lpstr>ภาพนิ่ง 28</vt:lpstr>
      <vt:lpstr>ภาพนิ่ง 29</vt:lpstr>
      <vt:lpstr>ภาพนิ่ง 30</vt:lpstr>
      <vt:lpstr>ภาพนิ่ง 31</vt:lpstr>
      <vt:lpstr>ภาพนิ่ง 32</vt:lpstr>
      <vt:lpstr>ภาพนิ่ง 33</vt:lpstr>
      <vt:lpstr>ภาพนิ่ง 34</vt:lpstr>
      <vt:lpstr>ภาพนิ่ง 35</vt:lpstr>
      <vt:lpstr>ภาพนิ่ง 36</vt:lpstr>
      <vt:lpstr>ภาพนิ่ง 37</vt:lpstr>
      <vt:lpstr>ภาพนิ่ง 38</vt:lpstr>
      <vt:lpstr>ภาพนิ่ง 39</vt:lpstr>
      <vt:lpstr>ภาพนิ่ง 40</vt:lpstr>
      <vt:lpstr>ภาพนิ่ง 41</vt:lpstr>
      <vt:lpstr>ภาพนิ่ง 42</vt:lpstr>
      <vt:lpstr>ภาพนิ่ง 43</vt:lpstr>
      <vt:lpstr>ภาพนิ่ง 44</vt:lpstr>
      <vt:lpstr>ภาพนิ่ง 45</vt:lpstr>
      <vt:lpstr>ภาพนิ่ง 46</vt:lpstr>
      <vt:lpstr>ภาพนิ่ง 47</vt:lpstr>
      <vt:lpstr>ภาพนิ่ง 48</vt:lpstr>
      <vt:lpstr>ตัวอย่างการเชื่อมโยงระบบงานสำคัญ</vt:lpstr>
      <vt:lpstr>ภาพนิ่ง 50</vt:lpstr>
      <vt:lpstr>ภาพนิ่ง 51</vt:lpstr>
      <vt:lpstr>ภาพนิ่ง 52</vt:lpstr>
      <vt:lpstr>ภาพนิ่ง 53</vt:lpstr>
      <vt:lpstr>ภาพนิ่ง 54</vt:lpstr>
      <vt:lpstr>ภาพนิ่ง 55</vt:lpstr>
      <vt:lpstr>ภาพนิ่ง 56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ทีมนาทางคลินิก (PCT)</dc:title>
  <dc:creator>hi-tech</dc:creator>
  <cp:lastModifiedBy>Windows User</cp:lastModifiedBy>
  <cp:revision>2340</cp:revision>
  <dcterms:created xsi:type="dcterms:W3CDTF">2014-01-21T10:41:32Z</dcterms:created>
  <dcterms:modified xsi:type="dcterms:W3CDTF">2016-09-27T10:15:53Z</dcterms:modified>
</cp:coreProperties>
</file>